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1.svg" ContentType="image/svg+xml"/>
  <Override PartName="/ppt/media/image13.svg" ContentType="image/svg+xml"/>
  <Override PartName="/ppt/media/image16.svg" ContentType="image/svg+xml"/>
  <Override PartName="/ppt/media/image18.svg" ContentType="image/svg+xml"/>
  <Override PartName="/ppt/media/image20.svg" ContentType="image/svg+xml"/>
  <Override PartName="/ppt/media/image22.svg" ContentType="image/svg+xml"/>
  <Override PartName="/ppt/media/image24.svg" ContentType="image/svg+xml"/>
  <Override PartName="/ppt/media/image26.svg" ContentType="image/svg+xml"/>
  <Override PartName="/ppt/media/image29.svg" ContentType="image/svg+xml"/>
  <Override PartName="/ppt/media/image31.svg" ContentType="image/svg+xml"/>
  <Override PartName="/ppt/media/image33.svg" ContentType="image/svg+xml"/>
  <Override PartName="/ppt/media/image35.svg" ContentType="image/svg+xml"/>
  <Override PartName="/ppt/media/image4.svg" ContentType="image/svg+xml"/>
  <Override PartName="/ppt/media/image46.svg" ContentType="image/svg+xml"/>
  <Override PartName="/ppt/media/image48.svg" ContentType="image/svg+xml"/>
  <Override PartName="/ppt/media/image50.svg" ContentType="image/svg+xml"/>
  <Override PartName="/ppt/media/image52.svg" ContentType="image/svg+xml"/>
  <Override PartName="/ppt/media/image57.svg" ContentType="image/svg+xml"/>
  <Override PartName="/ppt/media/image59.svg" ContentType="image/svg+xml"/>
  <Override PartName="/ppt/media/image6.svg" ContentType="image/svg+xml"/>
  <Override PartName="/ppt/media/image62.svg" ContentType="image/svg+xml"/>
  <Override PartName="/ppt/media/image64.svg" ContentType="image/svg+xml"/>
  <Override PartName="/ppt/media/image66.svg" ContentType="image/svg+xml"/>
  <Override PartName="/ppt/media/image70.svg" ContentType="image/svg+xml"/>
  <Override PartName="/ppt/media/image72.svg" ContentType="image/svg+xml"/>
  <Override PartName="/ppt/media/image74.svg" ContentType="image/svg+xml"/>
  <Override PartName="/ppt/media/image79.svg" ContentType="image/svg+xml"/>
  <Override PartName="/ppt/media/image8.svg" ContentType="image/svg+xml"/>
  <Override PartName="/ppt/media/image81.svg" ContentType="image/svg+xml"/>
  <Override PartName="/ppt/media/image83.svg" ContentType="image/svg+xml"/>
  <Override PartName="/ppt/media/image86.svg" ContentType="image/svg+xml"/>
  <Override PartName="/ppt/media/image8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2"/>
  </p:sldMasterIdLst>
  <p:notesMasterIdLst>
    <p:notesMasterId r:id="rId23"/>
  </p:notesMasterIdLst>
  <p:sldIdLst>
    <p:sldId id="256" r:id="rId3"/>
    <p:sldId id="257" r:id="rId4"/>
    <p:sldId id="258" r:id="rId5"/>
    <p:sldId id="259" r:id="rId6"/>
    <p:sldId id="260" r:id="rId7"/>
    <p:sldId id="261" r:id="rId8"/>
    <p:sldId id="266" r:id="rId9"/>
    <p:sldId id="267" r:id="rId10"/>
    <p:sldId id="282" r:id="rId11"/>
    <p:sldId id="279" r:id="rId12"/>
    <p:sldId id="280" r:id="rId13"/>
    <p:sldId id="270" r:id="rId14"/>
    <p:sldId id="271" r:id="rId15"/>
    <p:sldId id="272" r:id="rId16"/>
    <p:sldId id="273" r:id="rId17"/>
    <p:sldId id="281" r:id="rId18"/>
    <p:sldId id="275" r:id="rId19"/>
    <p:sldId id="276" r:id="rId20"/>
    <p:sldId id="277" r:id="rId21"/>
    <p:sldId id="278"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14" userDrawn="1">
          <p15:clr>
            <a:srgbClr val="747775"/>
          </p15:clr>
        </p15:guide>
        <p15:guide id="2" pos="2880" userDrawn="1">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瑞泽 金" initials="瑞泽" lastIdx="2" clrIdx="0">
    <p:extLst>
      <p:ext uri="{19B8F6BF-5375-455C-9EA6-DF929625EA0E}">
        <p15:presenceInfo xmlns:p15="http://schemas.microsoft.com/office/powerpoint/2012/main" userId="f6d5bdca6850e11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F4F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深色样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深色样式 1 - 强调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37" autoAdjust="0"/>
  </p:normalViewPr>
  <p:slideViewPr>
    <p:cSldViewPr snapToGrid="0" showGuides="1">
      <p:cViewPr varScale="1">
        <p:scale>
          <a:sx n="72" d="100"/>
          <a:sy n="72" d="100"/>
        </p:scale>
        <p:origin x="1080" y="43"/>
      </p:cViewPr>
      <p:guideLst>
        <p:guide orient="horz" pos="1614"/>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notesMaster" Target="notesMasters/notesMaster1.xml"/><Relationship Id="rId24" Type="http://schemas.openxmlformats.org/officeDocument/2006/relationships/commentAuthors" Target="commentAuthor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08.05.2026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Good afternoon, members of the committee. I am Ruize Jin, an undergraduate student in Actuarial Science at the School of Insurance. My thesis is titled “Motor Insurance Pure Premium Prediction — An Interpretable Neural Additive Model Based on Multi-Task Learning.” Today I will present the research background, methodology, key findings, and conclusions. The study addresses a central challenge in motor insurance pricing: improving predictive performance without sacrificing model interpretability, with the goal of providing a more practical modeling approach for the industry.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MTL-NAM can be understood in three layers. First, each input feature has its own feature subnetwork; categorical variables are first mapped to low-dimensional embeddings before entering their subnetworks. Second, the frequency and severity tasks share these feature subnetworks to learn common risk information, while task-specific weights and intercepts allow the same feature to have different magnitudes of effect across the two tasks. Third, log links produce positive frequency and severity predictions, which are multiplied according to the frequency–severity decomposition to obtain the policy-level pure premium prediction.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I will now turn to the empirical results. Before modeling, I conducted exploratory data analysis. Both claim frequency and claim severity display strong skewness and heavy tails, while most predictors have weak linear correlations with the responses. These patterns provide motivation for using a nonlinear but interpretable model such as MTL-NAM.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The reported results show that, under the data and evaluation framework used in this study, MTL-NAM performs strongly on both the claim-frequency and claim-severity tasks. Relative to single-task NAM, the improvement is especially clear for severity. Embedding multi-task learning within an additive neural architecture therefore appears to improve predictive performance while preserving interpretability.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Beyond predictive performance, the study also evaluates interpretability. Shape functions are an inherent interpretation mechanism of the model: they show the marginal effect of an individual feature on the prediction. The results indicate nonlinear and piecewise effects for several important risk factors in both the frequency and severity tasks.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SHAP is used as a supplementary post-hoc explanation method to quantify each feature’s contribution at the observation level and across the portfolio. The importance rankings and effect pathways differ between the frequency and severity tasks, showing that MTL-NAM can preserve an interpretable structure while revealing task-specific heterogeneity in risk factors.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The study leads to three main conclusions. First, under the data and evaluation framework used here, MTL-NAM is highly competitive for motor insurance pure premium modeling. Second, it retains the interpretable structure of a neural additive model, which is better aligned with transparency and auditability requirements in actuarial pricing. Third, multi-task learning is suitable for joint frequency–severity modeling because it can learn risk structure shared by the two tasks within a unified framework.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The main contribution is the integration of multi-task learning with a neural additive model in a frequency–severity pricing framework, evaluated from both predictive and interpretability perspectives. The study also has several limitations. The data come from a public French motor insurance dataset and may not transfer directly to the Chinese market; the model focuses primarily on main effects and does not explicitly represent higher-order interactions; and it does not impose strict monotonicity constraints or sparse regularization. Future work could incorporate proprietary business data, model feature interactions, add monotonicity constraints, and develop methods for translating the model into practical tariff structures.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Today I will present the study in four parts: research background and significance; research design and model development; experimental results and interpretability analysis; and conclusions, limitations, and future work.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This concludes my presentation. Thank you very much for your time and attention. I welcome your comments and questions.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I will begin with the research background. Motor insurance is one of the largest lines in China’s non-life insurance market, and pure premium prediction directly affects ratemaking, risk segmentation, and underwriting profitability.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When choosing pricing models, traditional statistical models are generally robust and interpretable, but can be limited in their ability to represent nonlinear relationships, zero inflation, and heavy-tailed data. Machine-learning and deep-learning models can be more predictive, but often behave as black boxes and may not satisfy the transparency and auditability requirements of actuarial pricing.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The central research question is therefore: how can we improve motor insurance pure premium prediction while preserving as much model interpretability as possible?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r>
              <a:t>The study uses experimental and comparative research methods. Claim frequency and claim severity are treated as two related tasks in an MTL-NAM. The empirical analysis uses the French motor third-party liability dataset distributed in R and constructs policy-level observations for model training and evaluation. GLM, GBM, and single-task NAM are used as benchmarks. Six-fold cross-validation provides out-of-sample comparisons, and NLL, RMSE, and MAE evaluate distributional fit and point-prediction error. Shape functions and SHAP are then used to examine interpretability.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40538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1"/>
        <p:cNvGrpSpPr/>
        <p:nvPr/>
      </p:nvGrpSpPr>
      <p:grpSpPr>
        <a:xfrm>
          <a:off x="0" y="0"/>
          <a:ext cx="0" cy="0"/>
          <a:chOff x="0" y="0"/>
          <a:chExt cx="0" cy="0"/>
        </a:xfrm>
      </p:grpSpPr>
      <p:sp>
        <p:nvSpPr>
          <p:cNvPr id="12" name="Shape 3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 name="Shape 31"/>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 name="Shape 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 name="Shape 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 name="Shape 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8"/>
        <p:cNvGrpSpPr/>
        <p:nvPr/>
      </p:nvGrpSpPr>
      <p:grpSpPr>
        <a:xfrm>
          <a:off x="0" y="0"/>
          <a:ext cx="0" cy="0"/>
          <a:chOff x="0" y="0"/>
          <a:chExt cx="0" cy="0"/>
        </a:xfrm>
      </p:grpSpPr>
      <p:sp>
        <p:nvSpPr>
          <p:cNvPr id="69" name="Shape 4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Shape 50"/>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Shape 5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2" name="Shape 5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Shape 5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74"/>
        <p:cNvGrpSpPr/>
        <p:nvPr/>
      </p:nvGrpSpPr>
      <p:grpSpPr>
        <a:xfrm>
          <a:off x="0" y="0"/>
          <a:ext cx="0" cy="0"/>
          <a:chOff x="0" y="0"/>
          <a:chExt cx="0" cy="0"/>
        </a:xfrm>
      </p:grpSpPr>
      <p:sp>
        <p:nvSpPr>
          <p:cNvPr id="75" name="Shape 15"/>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Shape 16"/>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Shape 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Shape 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Shape 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17"/>
        <p:cNvGrpSpPr/>
        <p:nvPr/>
      </p:nvGrpSpPr>
      <p:grpSpPr>
        <a:xfrm>
          <a:off x="0" y="0"/>
          <a:ext cx="0" cy="0"/>
          <a:chOff x="0" y="0"/>
          <a:chExt cx="0" cy="0"/>
        </a:xfrm>
      </p:grpSpPr>
      <p:sp>
        <p:nvSpPr>
          <p:cNvPr id="18" name="Shape 5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Shape 55"/>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 name="Shape 5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 name="Shape 5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 name="Shape 5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3"/>
        <p:cNvGrpSpPr/>
        <p:nvPr/>
      </p:nvGrpSpPr>
      <p:grpSpPr>
        <a:xfrm>
          <a:off x="0" y="0"/>
          <a:ext cx="0" cy="0"/>
          <a:chOff x="0" y="0"/>
          <a:chExt cx="0" cy="0"/>
        </a:xfrm>
      </p:grpSpPr>
      <p:sp>
        <p:nvSpPr>
          <p:cNvPr id="24" name="Shape 59"/>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 name="Shape 60"/>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6" name="Shape 6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7" name="Shape 6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8" name="Shape 6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
        <p:cNvGrpSpPr/>
        <p:nvPr/>
      </p:nvGrpSpPr>
      <p:grpSpPr>
        <a:xfrm>
          <a:off x="0" y="0"/>
          <a:ext cx="0" cy="0"/>
          <a:chOff x="0" y="0"/>
          <a:chExt cx="0" cy="0"/>
        </a:xfrm>
      </p:grpSpPr>
      <p:sp>
        <p:nvSpPr>
          <p:cNvPr id="30" name="Shape 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 name="Shape 10"/>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 name="Shape 11"/>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 name="Shape 1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4" name="Shape 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5" name="Shape 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36"/>
        <p:cNvGrpSpPr/>
        <p:nvPr/>
      </p:nvGrpSpPr>
      <p:grpSpPr>
        <a:xfrm>
          <a:off x="0" y="0"/>
          <a:ext cx="0" cy="0"/>
          <a:chOff x="0" y="0"/>
          <a:chExt cx="0" cy="0"/>
        </a:xfrm>
      </p:grpSpPr>
      <p:sp>
        <p:nvSpPr>
          <p:cNvPr id="37" name="Shape 35"/>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Shape 36"/>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 name="Shape 37"/>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 name="Shape 38"/>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1" name="Shape 3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Shape 4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 name="Shape 4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4" name="Shape 4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5"/>
        <p:cNvGrpSpPr/>
        <p:nvPr/>
      </p:nvGrpSpPr>
      <p:grpSpPr>
        <a:xfrm>
          <a:off x="0" y="0"/>
          <a:ext cx="0" cy="0"/>
          <a:chOff x="0" y="0"/>
          <a:chExt cx="0" cy="0"/>
        </a:xfrm>
      </p:grpSpPr>
      <p:sp>
        <p:nvSpPr>
          <p:cNvPr id="46" name="Shape 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 name="Shape 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 name="Shape 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 name="Shape 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
        <p:cNvGrpSpPr/>
        <p:nvPr/>
      </p:nvGrpSpPr>
      <p:grpSpPr>
        <a:xfrm>
          <a:off x="0" y="0"/>
          <a:ext cx="0" cy="0"/>
          <a:chOff x="0" y="0"/>
          <a:chExt cx="0" cy="0"/>
        </a:xfrm>
      </p:grpSpPr>
      <p:sp>
        <p:nvSpPr>
          <p:cNvPr id="51" name="Shape 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 name="Shape 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Shape 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4"/>
        <p:cNvGrpSpPr/>
        <p:nvPr/>
      </p:nvGrpSpPr>
      <p:grpSpPr>
        <a:xfrm>
          <a:off x="0" y="0"/>
          <a:ext cx="0" cy="0"/>
          <a:chOff x="0" y="0"/>
          <a:chExt cx="0" cy="0"/>
        </a:xfrm>
      </p:grpSpPr>
      <p:sp>
        <p:nvSpPr>
          <p:cNvPr id="55" name="Shape 43"/>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 name="Shape 44"/>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Shape 45"/>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8" name="Shape 4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Shape 4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Shape 4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1"/>
        <p:cNvGrpSpPr/>
        <p:nvPr/>
      </p:nvGrpSpPr>
      <p:grpSpPr>
        <a:xfrm>
          <a:off x="0" y="0"/>
          <a:ext cx="0" cy="0"/>
          <a:chOff x="0" y="0"/>
          <a:chExt cx="0" cy="0"/>
        </a:xfrm>
      </p:grpSpPr>
      <p:sp>
        <p:nvSpPr>
          <p:cNvPr id="62" name="Shape 24"/>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 name="Shape 25"/>
          <p:cNvSpPr>
            <a:spLocks noGrp="1"/>
          </p:cNvSpPr>
          <p:nvPr>
            <p:ph type="pic" idx="2"/>
          </p:nvPr>
        </p:nvSpPr>
        <p:spPr>
          <a:xfrm>
            <a:off x="3887391" y="740569"/>
            <a:ext cx="4629150" cy="3655219"/>
          </a:xfrm>
          <a:prstGeom prst="rect">
            <a:avLst/>
          </a:prstGeom>
          <a:noFill/>
          <a:ln>
            <a:noFill/>
          </a:ln>
        </p:spPr>
      </p:sp>
      <p:sp>
        <p:nvSpPr>
          <p:cNvPr id="64" name="Shape 26"/>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5" name="Shape 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Shape 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Shape 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Shape 2"/>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8" name="Shape 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9" name="Shape 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10" name="Shape 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38.png"/><Relationship Id="rId4" Type="http://schemas.openxmlformats.org/officeDocument/2006/relationships/image" Target="../media/image39.jpeg"/><Relationship Id="rId5"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4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45.png"/><Relationship Id="rId4" Type="http://schemas.openxmlformats.org/officeDocument/2006/relationships/image" Target="../media/image46.svg"/><Relationship Id="rId5" Type="http://schemas.openxmlformats.org/officeDocument/2006/relationships/image" Target="../media/image47.png"/><Relationship Id="rId6" Type="http://schemas.openxmlformats.org/officeDocument/2006/relationships/image" Target="../media/image48.svg"/><Relationship Id="rId7" Type="http://schemas.openxmlformats.org/officeDocument/2006/relationships/image" Target="../media/image49.png"/><Relationship Id="rId8" Type="http://schemas.openxmlformats.org/officeDocument/2006/relationships/image" Target="../media/image50.svg"/><Relationship Id="rId9" Type="http://schemas.openxmlformats.org/officeDocument/2006/relationships/image" Target="../media/image51.png"/><Relationship Id="rId10" Type="http://schemas.openxmlformats.org/officeDocument/2006/relationships/image" Target="../media/image52.svg"/><Relationship Id="rId11" Type="http://schemas.openxmlformats.org/officeDocument/2006/relationships/image" Target="../media/image53.png"/><Relationship Id="rId12" Type="http://schemas.openxmlformats.org/officeDocument/2006/relationships/image" Target="../media/image54.png"/><Relationship Id="rId13" Type="http://schemas.openxmlformats.org/officeDocument/2006/relationships/image" Target="../media/image5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56.png"/><Relationship Id="rId4" Type="http://schemas.openxmlformats.org/officeDocument/2006/relationships/image" Target="../media/image57.svg"/><Relationship Id="rId5" Type="http://schemas.openxmlformats.org/officeDocument/2006/relationships/image" Target="../media/image58.png"/><Relationship Id="rId6" Type="http://schemas.openxmlformats.org/officeDocument/2006/relationships/image" Target="../media/image59.svg"/><Relationship Id="rId7" Type="http://schemas.openxmlformats.org/officeDocument/2006/relationships/image" Target="../media/image60.png"/><Relationship Id="rId8" Type="http://schemas.openxmlformats.org/officeDocument/2006/relationships/image" Target="../media/image29.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61.png"/><Relationship Id="rId4" Type="http://schemas.openxmlformats.org/officeDocument/2006/relationships/image" Target="../media/image62.svg"/><Relationship Id="rId5" Type="http://schemas.openxmlformats.org/officeDocument/2006/relationships/image" Target="../media/image63.png"/><Relationship Id="rId6" Type="http://schemas.openxmlformats.org/officeDocument/2006/relationships/image" Target="../media/image64.svg"/><Relationship Id="rId7" Type="http://schemas.openxmlformats.org/officeDocument/2006/relationships/image" Target="../media/image65.png"/><Relationship Id="rId8" Type="http://schemas.openxmlformats.org/officeDocument/2006/relationships/image" Target="../media/image66.svg"/><Relationship Id="rId9" Type="http://schemas.openxmlformats.org/officeDocument/2006/relationships/image" Target="../media/image67.png"/><Relationship Id="rId10" Type="http://schemas.openxmlformats.org/officeDocument/2006/relationships/image" Target="../media/image68.png"/></Relationships>
</file>

<file path=ppt/slides/_rels/slide16.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tags" Target="../tags/tag2.xml"/><Relationship Id="rId3" Type="http://schemas.openxmlformats.org/officeDocument/2006/relationships/tags" Target="../tags/tag3.xml"/><Relationship Id="rId4" Type="http://schemas.openxmlformats.org/officeDocument/2006/relationships/tags" Target="../tags/tag4.xml"/><Relationship Id="rId5" Type="http://schemas.openxmlformats.org/officeDocument/2006/relationships/tags" Target="../tags/tag5.xml"/><Relationship Id="rId6" Type="http://schemas.openxmlformats.org/officeDocument/2006/relationships/tags" Target="../tags/tag6.xml"/><Relationship Id="rId7" Type="http://schemas.openxmlformats.org/officeDocument/2006/relationships/tags" Target="../tags/tag7.xml"/><Relationship Id="rId8" Type="http://schemas.openxmlformats.org/officeDocument/2006/relationships/tags" Target="../tags/tag8.xml"/><Relationship Id="rId9" Type="http://schemas.openxmlformats.org/officeDocument/2006/relationships/tags" Target="../tags/tag9.xml"/><Relationship Id="rId10" Type="http://schemas.openxmlformats.org/officeDocument/2006/relationships/tags" Target="../tags/tag10.xml"/><Relationship Id="rId11" Type="http://schemas.openxmlformats.org/officeDocument/2006/relationships/tags" Target="../tags/tag11.xml"/><Relationship Id="rId12" Type="http://schemas.openxmlformats.org/officeDocument/2006/relationships/tags" Target="../tags/tag12.xml"/><Relationship Id="rId13" Type="http://schemas.openxmlformats.org/officeDocument/2006/relationships/tags" Target="../tags/tag13.xml"/><Relationship Id="rId14" Type="http://schemas.openxmlformats.org/officeDocument/2006/relationships/tags" Target="../tags/tag14.xml"/><Relationship Id="rId15" Type="http://schemas.openxmlformats.org/officeDocument/2006/relationships/tags" Target="../tags/tag15.xml"/><Relationship Id="rId16" Type="http://schemas.openxmlformats.org/officeDocument/2006/relationships/tags" Target="../tags/tag16.xml"/><Relationship Id="rId17" Type="http://schemas.openxmlformats.org/officeDocument/2006/relationships/tags" Target="../tags/tag17.xml"/><Relationship Id="rId18" Type="http://schemas.openxmlformats.org/officeDocument/2006/relationships/tags" Target="../tags/tag18.xml"/><Relationship Id="rId19" Type="http://schemas.openxmlformats.org/officeDocument/2006/relationships/tags" Target="../tags/tag19.xml"/><Relationship Id="rId20" Type="http://schemas.openxmlformats.org/officeDocument/2006/relationships/tags" Target="../tags/tag20.xml"/><Relationship Id="rId21" Type="http://schemas.openxmlformats.org/officeDocument/2006/relationships/tags" Target="../tags/tag21.xml"/><Relationship Id="rId22" Type="http://schemas.openxmlformats.org/officeDocument/2006/relationships/tags" Target="../tags/tag22.xml"/><Relationship Id="rId23" Type="http://schemas.openxmlformats.org/officeDocument/2006/relationships/tags" Target="../tags/tag23.xml"/><Relationship Id="rId24" Type="http://schemas.openxmlformats.org/officeDocument/2006/relationships/tags" Target="../tags/tag24.xml"/><Relationship Id="rId25" Type="http://schemas.openxmlformats.org/officeDocument/2006/relationships/slideLayout" Target="../slideLayouts/slideLayout12.xml"/><Relationship Id="rId26" Type="http://schemas.openxmlformats.org/officeDocument/2006/relationships/notesSlide" Target="../notesSlides/notesSlide16.xml"/><Relationship Id="rId27" Type="http://schemas.openxmlformats.org/officeDocument/2006/relationships/image" Target="../media/image69.png"/><Relationship Id="rId28" Type="http://schemas.openxmlformats.org/officeDocument/2006/relationships/image" Target="../media/image70.svg"/><Relationship Id="rId29" Type="http://schemas.openxmlformats.org/officeDocument/2006/relationships/image" Target="../media/image71.png"/><Relationship Id="rId30" Type="http://schemas.openxmlformats.org/officeDocument/2006/relationships/image" Target="../media/image72.svg"/><Relationship Id="rId31" Type="http://schemas.openxmlformats.org/officeDocument/2006/relationships/image" Target="../media/image73.png"/><Relationship Id="rId32" Type="http://schemas.openxmlformats.org/officeDocument/2006/relationships/image" Target="../media/image74.svg"/><Relationship Id="rId33" Type="http://schemas.openxmlformats.org/officeDocument/2006/relationships/image" Target="../media/image75.png"/><Relationship Id="rId34" Type="http://schemas.openxmlformats.org/officeDocument/2006/relationships/image" Target="../media/image7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77.jpeg"/></Relationships>
</file>

<file path=ppt/slides/_rels/slide18.xml.rels><?xml version='1.0' encoding='UTF-8' standalone='yes'?>
<Relationships xmlns="http://schemas.openxmlformats.org/package/2006/relationships"><Relationship Id="rId1" Type="http://schemas.openxmlformats.org/officeDocument/2006/relationships/tags" Target="../tags/tag25.xml"/><Relationship Id="rId2" Type="http://schemas.openxmlformats.org/officeDocument/2006/relationships/tags" Target="../tags/tag26.xml"/><Relationship Id="rId3" Type="http://schemas.openxmlformats.org/officeDocument/2006/relationships/tags" Target="../tags/tag27.xml"/><Relationship Id="rId4" Type="http://schemas.openxmlformats.org/officeDocument/2006/relationships/tags" Target="../tags/tag28.xml"/><Relationship Id="rId5" Type="http://schemas.openxmlformats.org/officeDocument/2006/relationships/tags" Target="../tags/tag29.xml"/><Relationship Id="rId6" Type="http://schemas.openxmlformats.org/officeDocument/2006/relationships/tags" Target="../tags/tag30.xml"/><Relationship Id="rId7" Type="http://schemas.openxmlformats.org/officeDocument/2006/relationships/tags" Target="../tags/tag31.xml"/><Relationship Id="rId8" Type="http://schemas.openxmlformats.org/officeDocument/2006/relationships/tags" Target="../tags/tag32.xml"/><Relationship Id="rId9" Type="http://schemas.openxmlformats.org/officeDocument/2006/relationships/tags" Target="../tags/tag33.xml"/><Relationship Id="rId10" Type="http://schemas.openxmlformats.org/officeDocument/2006/relationships/tags" Target="../tags/tag34.xml"/><Relationship Id="rId11" Type="http://schemas.openxmlformats.org/officeDocument/2006/relationships/tags" Target="../tags/tag35.xml"/><Relationship Id="rId12" Type="http://schemas.openxmlformats.org/officeDocument/2006/relationships/tags" Target="../tags/tag36.xml"/><Relationship Id="rId13" Type="http://schemas.openxmlformats.org/officeDocument/2006/relationships/tags" Target="../tags/tag37.xml"/><Relationship Id="rId14" Type="http://schemas.openxmlformats.org/officeDocument/2006/relationships/tags" Target="../tags/tag38.xml"/><Relationship Id="rId15" Type="http://schemas.openxmlformats.org/officeDocument/2006/relationships/tags" Target="../tags/tag39.xml"/><Relationship Id="rId16" Type="http://schemas.openxmlformats.org/officeDocument/2006/relationships/slideLayout" Target="../slideLayouts/slideLayout12.xml"/><Relationship Id="rId17" Type="http://schemas.openxmlformats.org/officeDocument/2006/relationships/notesSlide" Target="../notesSlides/notesSlide18.xml"/><Relationship Id="rId18" Type="http://schemas.openxmlformats.org/officeDocument/2006/relationships/image" Target="../media/image78.png"/><Relationship Id="rId19" Type="http://schemas.openxmlformats.org/officeDocument/2006/relationships/image" Target="../media/image79.svg"/><Relationship Id="rId20" Type="http://schemas.openxmlformats.org/officeDocument/2006/relationships/image" Target="../media/image80.png"/><Relationship Id="rId21" Type="http://schemas.openxmlformats.org/officeDocument/2006/relationships/image" Target="../media/image81.svg"/><Relationship Id="rId22" Type="http://schemas.openxmlformats.org/officeDocument/2006/relationships/image" Target="../media/image82.png"/><Relationship Id="rId23" Type="http://schemas.openxmlformats.org/officeDocument/2006/relationships/image" Target="../media/image83.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84.png"/><Relationship Id="rId4" Type="http://schemas.openxmlformats.org/officeDocument/2006/relationships/image" Target="../media/image31.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8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4.svg"/><Relationship Id="rId5" Type="http://schemas.openxmlformats.org/officeDocument/2006/relationships/image" Target="../media/image5.png"/><Relationship Id="rId6" Type="http://schemas.openxmlformats.org/officeDocument/2006/relationships/image" Target="../media/image6.svg"/><Relationship Id="rId7" Type="http://schemas.openxmlformats.org/officeDocument/2006/relationships/image" Target="../media/image7.png"/><Relationship Id="rId8" Type="http://schemas.openxmlformats.org/officeDocument/2006/relationships/image" Target="../media/image8.sv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11.svg"/><Relationship Id="rId5" Type="http://schemas.openxmlformats.org/officeDocument/2006/relationships/image" Target="../media/image12.png"/><Relationship Id="rId6" Type="http://schemas.openxmlformats.org/officeDocument/2006/relationships/image" Target="../media/image13.svg"/><Relationship Id="rId7" Type="http://schemas.openxmlformats.org/officeDocument/2006/relationships/image" Target="../media/image14.jpeg"/><Relationship Id="rId8" Type="http://schemas.openxmlformats.org/officeDocument/2006/relationships/image" Target="../media/image15.png"/><Relationship Id="rId9" Type="http://schemas.openxmlformats.org/officeDocument/2006/relationships/image" Target="../media/image16.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8.svg"/><Relationship Id="rId5" Type="http://schemas.openxmlformats.org/officeDocument/2006/relationships/image" Target="../media/image19.png"/><Relationship Id="rId6" Type="http://schemas.openxmlformats.org/officeDocument/2006/relationships/image" Target="../media/image20.svg"/><Relationship Id="rId7" Type="http://schemas.openxmlformats.org/officeDocument/2006/relationships/image" Target="../media/image21.png"/><Relationship Id="rId8" Type="http://schemas.openxmlformats.org/officeDocument/2006/relationships/image" Target="../media/image22.svg"/><Relationship Id="rId9" Type="http://schemas.openxmlformats.org/officeDocument/2006/relationships/image" Target="../media/image23.png"/><Relationship Id="rId10" Type="http://schemas.openxmlformats.org/officeDocument/2006/relationships/image" Target="../media/image24.svg"/><Relationship Id="rId11" Type="http://schemas.openxmlformats.org/officeDocument/2006/relationships/image" Target="../media/image25.png"/><Relationship Id="rId12" Type="http://schemas.openxmlformats.org/officeDocument/2006/relationships/image" Target="../media/image26.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27.jpeg"/><Relationship Id="rId4" Type="http://schemas.openxmlformats.org/officeDocument/2006/relationships/hyperlink" Target="https://github.com/KimJerry114514/Pure-Premium-Prediction-with-Multi-Learning-Neural-Additive-Mode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28.png"/><Relationship Id="rId4" Type="http://schemas.openxmlformats.org/officeDocument/2006/relationships/image" Target="../media/image29.svg"/><Relationship Id="rId5" Type="http://schemas.openxmlformats.org/officeDocument/2006/relationships/image" Target="../media/image30.png"/><Relationship Id="rId6" Type="http://schemas.openxmlformats.org/officeDocument/2006/relationships/image" Target="../media/image31.svg"/><Relationship Id="rId7" Type="http://schemas.openxmlformats.org/officeDocument/2006/relationships/image" Target="../media/image32.png"/><Relationship Id="rId8" Type="http://schemas.openxmlformats.org/officeDocument/2006/relationships/image" Target="../media/image33.svg"/><Relationship Id="rId9" Type="http://schemas.openxmlformats.org/officeDocument/2006/relationships/image" Target="../media/image34.png"/><Relationship Id="rId10" Type="http://schemas.openxmlformats.org/officeDocument/2006/relationships/image" Target="../media/image35.svg"/><Relationship Id="rId11"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4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 name="AutoShape 3"/>
          <p:cNvSpPr/>
          <p:nvPr/>
        </p:nvSpPr>
        <p:spPr>
          <a:xfrm>
            <a:off x="1016000" y="1524000"/>
            <a:ext cx="10160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4800" b="1" i="0" u="none" strike="noStrike" dirty="0" err="1">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Motor Insurance Pure Premium Prediction</a:t>
            </a:r>
            <a:endParaRPr lang="en-US" sz="48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endParaRPr>
          </a:p>
        </p:txBody>
      </p:sp>
      <p:sp>
        <p:nvSpPr>
          <p:cNvPr id="4" name="AutoShape 4"/>
          <p:cNvSpPr/>
          <p:nvPr/>
        </p:nvSpPr>
        <p:spPr>
          <a:xfrm>
            <a:off x="1016000" y="2540000"/>
            <a:ext cx="10160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0" i="0" u="none" strike="noStrike">
                <a:solidFill>
                  <a:srgbClr val="FFFFFF">
                    <a:alpha val="90196"/>
                  </a:srgbClr>
                </a:solidFill>
                <a:latin typeface="微软雅黑" panose="020B0503020204020204" charset="-122"/>
                <a:ea typeface="微软雅黑" panose="020B0503020204020204" charset="-122"/>
                <a:cs typeface="Noto Sans SC" panose="020B0200000000000000" charset="-122"/>
                <a:sym typeface="Noto Sans SC" panose="020B0200000000000000" charset="-122"/>
              </a:rPr>
              <a:t>An Interpretable Neural Additive Model Based on Multi-Task Learning</a:t>
            </a:r>
          </a:p>
        </p:txBody>
      </p:sp>
      <p:sp>
        <p:nvSpPr>
          <p:cNvPr id="5" name="AutoShape 5"/>
          <p:cNvSpPr/>
          <p:nvPr/>
        </p:nvSpPr>
        <p:spPr>
          <a:xfrm>
            <a:off x="1016000" y="3556000"/>
            <a:ext cx="2286000" cy="558800"/>
          </a:xfrm>
          <a:prstGeom prst="roundRect">
            <a:avLst>
              <a:gd name="adj" fmla="val 22727"/>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6" name="AutoShape 6"/>
          <p:cNvSpPr/>
          <p:nvPr/>
        </p:nvSpPr>
        <p:spPr>
          <a:xfrm>
            <a:off x="1016000" y="3556000"/>
            <a:ext cx="2286000" cy="5588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zh-CN" altLang="en-US" sz="18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Undergraduate Thesis Defense</a:t>
            </a:r>
            <a:r>
              <a:rPr lang="en-US" sz="1800" b="1" i="0" u="none" strike="noStrike" dirty="0" err="1">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dirty="0">
              <a:latin typeface="微软雅黑" panose="020B0503020204020204" charset="-122"/>
              <a:ea typeface="微软雅黑" panose="020B0503020204020204" charset="-122"/>
            </a:endParaRPr>
          </a:p>
        </p:txBody>
      </p:sp>
      <p:sp>
        <p:nvSpPr>
          <p:cNvPr id="7" name="AutoShape 7"/>
          <p:cNvSpPr/>
          <p:nvPr/>
        </p:nvSpPr>
        <p:spPr>
          <a:xfrm>
            <a:off x="1016000" y="4445000"/>
            <a:ext cx="4826000" cy="1651000"/>
          </a:xfrm>
          <a:prstGeom prst="roundRect">
            <a:avLst>
              <a:gd name="adj" fmla="val 9230"/>
            </a:avLst>
          </a:prstGeom>
          <a:solidFill>
            <a:srgbClr val="FFFFFF">
              <a:alpha val="10000"/>
            </a:srgbClr>
          </a:solidFill>
          <a:ln w="12700" cap="flat" cmpd="sng">
            <a:solidFill>
              <a:srgbClr val="FFFFFF">
                <a:alpha val="20000"/>
              </a:srgbClr>
            </a:solidFill>
            <a:prstDash val="solid"/>
            <a:round/>
          </a:ln>
        </p:spPr>
        <p:txBody>
          <a:bodyPr vert="horz" wrap="square" lIns="63500" tIns="63500" rIns="63500" bIns="63500" rtlCol="0" anchor="ctr"/>
          <a:lstStyle/>
          <a:p>
            <a:pPr algn="ctr">
              <a:defRPr/>
            </a:pPr>
            <a:endParaRPr dirty="0">
              <a:latin typeface="微软雅黑" panose="020B0503020204020204" charset="-122"/>
              <a:ea typeface="微软雅黑" panose="020B0503020204020204" charset="-122"/>
            </a:endParaRPr>
          </a:p>
        </p:txBody>
      </p:sp>
      <p:sp>
        <p:nvSpPr>
          <p:cNvPr id="8" name="AutoShape 8"/>
          <p:cNvSpPr/>
          <p:nvPr/>
        </p:nvSpPr>
        <p:spPr>
          <a:xfrm>
            <a:off x="1270000" y="4699000"/>
            <a:ext cx="2032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1" i="0" u="none" strike="noStrike">
                <a:solidFill>
                  <a:srgbClr val="DCDCDC"/>
                </a:solidFill>
                <a:latin typeface="微软雅黑" panose="020B0503020204020204" charset="-122"/>
                <a:ea typeface="微软雅黑" panose="020B0503020204020204" charset="-122"/>
                <a:cs typeface="Noto Sans SC" panose="020B0200000000000000" charset="-122"/>
                <a:sym typeface="Noto Sans SC" panose="020B0200000000000000" charset="-122"/>
              </a:rPr>
              <a:t>Presenter: Ruize Jin</a:t>
            </a:r>
            <a:r>
              <a:rPr lang="en-US" sz="1200" b="0"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a:latin typeface="微软雅黑" panose="020B0503020204020204" charset="-122"/>
              <a:ea typeface="微软雅黑" panose="020B0503020204020204" charset="-122"/>
            </a:endParaRPr>
          </a:p>
        </p:txBody>
      </p:sp>
      <p:sp>
        <p:nvSpPr>
          <p:cNvPr id="9" name="AutoShape 9"/>
          <p:cNvSpPr/>
          <p:nvPr/>
        </p:nvSpPr>
        <p:spPr>
          <a:xfrm>
            <a:off x="1270000" y="5143500"/>
            <a:ext cx="2032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1" i="0" u="none" strike="noStrike">
                <a:solidFill>
                  <a:srgbClr val="DCDCDC"/>
                </a:solidFill>
                <a:latin typeface="微软雅黑" panose="020B0503020204020204" charset="-122"/>
                <a:ea typeface="微软雅黑" panose="020B0503020204020204" charset="-122"/>
                <a:cs typeface="微软雅黑" panose="020B0503020204020204" charset="-122"/>
                <a:sym typeface="Noto Sans SC" panose="020B0200000000000000" charset="-122"/>
              </a:rPr>
              <a:t>Student ID: 2022310768</a:t>
            </a:r>
            <a:r>
              <a:rPr lang="en-US" sz="1200" b="0" i="0" u="none" strike="noStrike">
                <a:solidFill>
                  <a:srgbClr val="FFFFF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a:latin typeface="微软雅黑" panose="020B0503020204020204" charset="-122"/>
              <a:ea typeface="微软雅黑" panose="020B0503020204020204" charset="-122"/>
              <a:cs typeface="微软雅黑" panose="020B0503020204020204" charset="-122"/>
            </a:endParaRPr>
          </a:p>
        </p:txBody>
      </p:sp>
      <p:sp>
        <p:nvSpPr>
          <p:cNvPr id="10" name="AutoShape 10"/>
          <p:cNvSpPr/>
          <p:nvPr/>
        </p:nvSpPr>
        <p:spPr>
          <a:xfrm>
            <a:off x="1270000" y="5588000"/>
            <a:ext cx="2032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1" i="0" u="none" strike="noStrike">
                <a:solidFill>
                  <a:srgbClr val="DCDCDC"/>
                </a:solidFill>
                <a:latin typeface="微软雅黑" panose="020B0503020204020204" charset="-122"/>
                <a:ea typeface="微软雅黑" panose="020B0503020204020204" charset="-122"/>
                <a:cs typeface="Noto Sans SC" panose="020B0200000000000000" charset="-122"/>
                <a:sym typeface="Noto Sans SC" panose="020B0200000000000000" charset="-122"/>
              </a:rPr>
              <a:t>School: School of Insurance</a:t>
            </a:r>
            <a:r>
              <a:rPr lang="en-US" sz="1200" b="0"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a:latin typeface="微软雅黑" panose="020B0503020204020204" charset="-122"/>
              <a:ea typeface="微软雅黑" panose="020B0503020204020204" charset="-122"/>
            </a:endParaRPr>
          </a:p>
        </p:txBody>
      </p:sp>
      <p:sp>
        <p:nvSpPr>
          <p:cNvPr id="11" name="AutoShape 11"/>
          <p:cNvSpPr/>
          <p:nvPr/>
        </p:nvSpPr>
        <p:spPr>
          <a:xfrm>
            <a:off x="3556000" y="4699000"/>
            <a:ext cx="2032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1" i="0" u="none" strike="noStrike">
                <a:solidFill>
                  <a:srgbClr val="DCDCDC"/>
                </a:solidFill>
                <a:latin typeface="微软雅黑" panose="020B0503020204020204" charset="-122"/>
                <a:ea typeface="微软雅黑" panose="020B0503020204020204" charset="-122"/>
                <a:cs typeface="Noto Sans SC" panose="020B0200000000000000" charset="-122"/>
                <a:sym typeface="Noto Sans SC" panose="020B0200000000000000" charset="-122"/>
              </a:rPr>
              <a:t>Major: Actuarial Science</a:t>
            </a:r>
            <a:r>
              <a:rPr lang="en-US" sz="1200" b="0"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a:latin typeface="微软雅黑" panose="020B0503020204020204" charset="-122"/>
              <a:ea typeface="微软雅黑" panose="020B0503020204020204" charset="-122"/>
            </a:endParaRPr>
          </a:p>
        </p:txBody>
      </p:sp>
      <p:sp>
        <p:nvSpPr>
          <p:cNvPr id="12" name="AutoShape 12"/>
          <p:cNvSpPr/>
          <p:nvPr/>
        </p:nvSpPr>
        <p:spPr>
          <a:xfrm>
            <a:off x="3556000" y="5143500"/>
            <a:ext cx="2032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1" i="0" u="none" strike="noStrike">
                <a:solidFill>
                  <a:srgbClr val="DCDCDC"/>
                </a:solidFill>
                <a:latin typeface="微软雅黑" panose="020B0503020204020204" charset="-122"/>
                <a:ea typeface="微软雅黑" panose="020B0503020204020204" charset="-122"/>
                <a:cs typeface="Noto Sans SC" panose="020B0200000000000000" charset="-122"/>
                <a:sym typeface="Noto Sans SC" panose="020B0200000000000000" charset="-122"/>
              </a:rPr>
              <a:t>Supervisor: Liu Jian</a:t>
            </a:r>
            <a:r>
              <a:rPr lang="en-US" sz="1200" b="0"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a:latin typeface="微软雅黑" panose="020B0503020204020204" charset="-122"/>
              <a:ea typeface="微软雅黑" panose="020B0503020204020204" charset="-122"/>
            </a:endParaRPr>
          </a:p>
        </p:txBody>
      </p:sp>
      <p:sp>
        <p:nvSpPr>
          <p:cNvPr id="13" name="AutoShape 13"/>
          <p:cNvSpPr/>
          <p:nvPr/>
        </p:nvSpPr>
        <p:spPr>
          <a:xfrm>
            <a:off x="3556000" y="5588000"/>
            <a:ext cx="2032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1" i="0" u="none" strike="noStrike" dirty="0">
                <a:solidFill>
                  <a:srgbClr val="DCDCDC"/>
                </a:solidFill>
                <a:latin typeface="微软雅黑" panose="020B0503020204020204" charset="-122"/>
                <a:ea typeface="微软雅黑" panose="020B0503020204020204" charset="-122"/>
                <a:cs typeface="微软雅黑" panose="020B0503020204020204" charset="-122"/>
                <a:sym typeface="Noto Sans SC" panose="020B0200000000000000" charset="-122"/>
              </a:rPr>
              <a:t>Date: May 8, 2026</a:t>
            </a:r>
            <a:r>
              <a:rPr lang="en-US" sz="1200" b="0" i="0" u="none" strike="noStrike" dirty="0">
                <a:solidFill>
                  <a:srgbClr val="FFFFF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200" b="0" i="0" u="none" strike="noStrike" dirty="0">
                <a:solidFill>
                  <a:srgbClr val="FFFFF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utoShape 21"/>
          <p:cNvSpPr/>
          <p:nvPr/>
        </p:nvSpPr>
        <p:spPr>
          <a:xfrm>
            <a:off x="4310275" y="1525572"/>
            <a:ext cx="3571449" cy="3626137"/>
          </a:xfrm>
          <a:prstGeom prst="roundRect">
            <a:avLst>
              <a:gd name="adj" fmla="val 3243"/>
            </a:avLst>
          </a:prstGeom>
          <a:solidFill>
            <a:srgbClr val="FFFFFF">
              <a:alpha val="100000"/>
            </a:srgbClr>
          </a:solidFill>
          <a:ln w="25400" cap="flat" cmpd="sng">
            <a:noFill/>
            <a:prstDash val="solid"/>
            <a:round/>
          </a:ln>
          <a:effectLst>
            <a:outerShdw blurRad="127000" dist="50800" dir="5400000" algn="tl" rotWithShape="0">
              <a:srgbClr val="000000">
                <a:alpha val="6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2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Theoretical Foundations: Neural Additive Models (NAMs) and Multi-Task Learning (MTL)</a:t>
            </a:r>
            <a:r>
              <a:rPr lang="en-US" sz="32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altLang="zh-CN" sz="32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altLang="zh-CN" sz="32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altLang="zh-CN" sz="32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32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32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32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17" name="AutoShape 2" descr="模型汇总-14 多任务学习-Multitask Learning概述 - 知乎"/>
          <p:cNvSpPr>
            <a:spLocks noChangeAspect="1" noChangeArrowheads="1"/>
          </p:cNvSpPr>
          <p:nvPr/>
        </p:nvSpPr>
        <p:spPr bwMode="auto">
          <a:xfrm>
            <a:off x="5943600" y="3276600"/>
            <a:ext cx="2620652" cy="262065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微软雅黑" panose="020B0503020204020204" charset="-122"/>
              <a:ea typeface="微软雅黑" panose="020B0503020204020204" charset="-122"/>
            </a:endParaRPr>
          </a:p>
        </p:txBody>
      </p:sp>
      <p:sp>
        <p:nvSpPr>
          <p:cNvPr id="18" name="AutoShape 23"/>
          <p:cNvSpPr/>
          <p:nvPr/>
        </p:nvSpPr>
        <p:spPr>
          <a:xfrm>
            <a:off x="3682999" y="4790871"/>
            <a:ext cx="4826000" cy="360838"/>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zh-CN" altLang="en-US" sz="1200" dirty="0">
                <a:solidFill>
                  <a:srgbClr val="787878"/>
                </a:solidFill>
                <a:latin typeface="微软雅黑" panose="020B0503020204020204" charset="-122"/>
                <a:ea typeface="微软雅黑" panose="020B0503020204020204" charset="-122"/>
                <a:sym typeface="Noto Sans SC" panose="020B0200000000000000" charset="-122"/>
              </a:rPr>
              <a:t>Multi-Task Learning</a:t>
            </a:r>
          </a:p>
        </p:txBody>
      </p:sp>
      <p:sp>
        <p:nvSpPr>
          <p:cNvPr id="20" name="AutoShape 21"/>
          <p:cNvSpPr/>
          <p:nvPr/>
        </p:nvSpPr>
        <p:spPr>
          <a:xfrm>
            <a:off x="439656" y="1486556"/>
            <a:ext cx="3571449" cy="3681878"/>
          </a:xfrm>
          <a:prstGeom prst="roundRect">
            <a:avLst>
              <a:gd name="adj" fmla="val 3243"/>
            </a:avLst>
          </a:prstGeom>
          <a:solidFill>
            <a:srgbClr val="FFFFFF">
              <a:alpha val="100000"/>
            </a:srgbClr>
          </a:solidFill>
          <a:ln w="25400" cap="flat" cmpd="sng">
            <a:noFill/>
            <a:prstDash val="solid"/>
            <a:round/>
          </a:ln>
          <a:effectLst>
            <a:outerShdw blurRad="127000" dist="50800" dir="5400000" algn="tl" rotWithShape="0">
              <a:srgbClr val="000000">
                <a:alpha val="6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1" name="AutoShape 23"/>
          <p:cNvSpPr/>
          <p:nvPr/>
        </p:nvSpPr>
        <p:spPr>
          <a:xfrm>
            <a:off x="1077104" y="4780558"/>
            <a:ext cx="222381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zh-CN" altLang="en-US" sz="1200" b="0" i="0" u="none" strike="noStrike" dirty="0">
                <a:solidFill>
                  <a:srgbClr val="787878"/>
                </a:solidFill>
                <a:latin typeface="微软雅黑" panose="020B0503020204020204" charset="-122"/>
                <a:ea typeface="微软雅黑" panose="020B0503020204020204" charset="-122"/>
                <a:cs typeface="Noto Sans SC" panose="020B0200000000000000" charset="-122"/>
                <a:sym typeface="Noto Sans SC" panose="020B0200000000000000" charset="-122"/>
              </a:rPr>
              <a:t>Neural Additive Model</a:t>
            </a:r>
          </a:p>
        </p:txBody>
      </p:sp>
      <p:pic>
        <p:nvPicPr>
          <p:cNvPr id="22" name="图片 21"/>
          <p:cNvPicPr>
            <a:picLocks noChangeAspect="1"/>
          </p:cNvPicPr>
          <p:nvPr/>
        </p:nvPicPr>
        <p:blipFill>
          <a:blip r:embed="rId3"/>
          <a:stretch>
            <a:fillRect/>
          </a:stretch>
        </p:blipFill>
        <p:spPr>
          <a:xfrm>
            <a:off x="811573" y="1689567"/>
            <a:ext cx="3468607" cy="3174066"/>
          </a:xfrm>
          <a:prstGeom prst="rect">
            <a:avLst/>
          </a:prstGeom>
        </p:spPr>
      </p:pic>
      <p:sp>
        <p:nvSpPr>
          <p:cNvPr id="27" name="AutoShape 21"/>
          <p:cNvSpPr/>
          <p:nvPr/>
        </p:nvSpPr>
        <p:spPr>
          <a:xfrm>
            <a:off x="8177096" y="1544426"/>
            <a:ext cx="3571449" cy="3607283"/>
          </a:xfrm>
          <a:prstGeom prst="roundRect">
            <a:avLst>
              <a:gd name="adj" fmla="val 3243"/>
            </a:avLst>
          </a:prstGeom>
          <a:solidFill>
            <a:srgbClr val="FFFFFF">
              <a:alpha val="100000"/>
            </a:srgbClr>
          </a:solidFill>
          <a:ln w="25400" cap="flat" cmpd="sng">
            <a:noFill/>
            <a:prstDash val="solid"/>
            <a:round/>
          </a:ln>
          <a:effectLst>
            <a:outerShdw blurRad="127000" dist="50800" dir="5400000" algn="tl" rotWithShape="0">
              <a:srgbClr val="000000">
                <a:alpha val="6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9" name="图片 18"/>
          <p:cNvPicPr>
            <a:picLocks noChangeAspect="1"/>
          </p:cNvPicPr>
          <p:nvPr/>
        </p:nvPicPr>
        <p:blipFill>
          <a:blip r:embed="rId4"/>
          <a:stretch>
            <a:fillRect/>
          </a:stretch>
        </p:blipFill>
        <p:spPr>
          <a:xfrm>
            <a:off x="4276636" y="1706291"/>
            <a:ext cx="3814924" cy="3174066"/>
          </a:xfrm>
          <a:prstGeom prst="rect">
            <a:avLst/>
          </a:prstGeom>
        </p:spPr>
      </p:pic>
      <p:sp>
        <p:nvSpPr>
          <p:cNvPr id="28" name="AutoShape 23"/>
          <p:cNvSpPr/>
          <p:nvPr/>
        </p:nvSpPr>
        <p:spPr>
          <a:xfrm>
            <a:off x="8301718" y="4727353"/>
            <a:ext cx="3346515" cy="424356"/>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zh-CN" altLang="en-US" sz="1200" b="0" i="0" u="none" strike="noStrike" dirty="0">
                <a:solidFill>
                  <a:srgbClr val="787878"/>
                </a:solidFill>
                <a:latin typeface="微软雅黑" panose="020B0503020204020204" charset="-122"/>
                <a:ea typeface="微软雅黑" panose="020B0503020204020204" charset="-122"/>
                <a:cs typeface="Noto Sans SC" panose="020B0200000000000000" charset="-122"/>
                <a:sym typeface="Noto Sans SC" panose="020B0200000000000000" charset="-122"/>
              </a:rPr>
              <a:t>Multi-Task Neural Additive Model</a:t>
            </a:r>
          </a:p>
        </p:txBody>
      </p:sp>
      <p:pic>
        <p:nvPicPr>
          <p:cNvPr id="29" name="图片 28"/>
          <p:cNvPicPr>
            <a:picLocks noChangeAspect="1"/>
          </p:cNvPicPr>
          <p:nvPr/>
        </p:nvPicPr>
        <p:blipFill>
          <a:blip r:embed="rId5"/>
          <a:stretch>
            <a:fillRect/>
          </a:stretch>
        </p:blipFill>
        <p:spPr>
          <a:xfrm>
            <a:off x="8219345" y="1962457"/>
            <a:ext cx="3511262" cy="2752365"/>
          </a:xfrm>
          <a:prstGeom prst="rect">
            <a:avLst/>
          </a:prstGeom>
        </p:spPr>
      </p:pic>
      <p:sp>
        <p:nvSpPr>
          <p:cNvPr id="30" name="AutoShape 3"/>
          <p:cNvSpPr/>
          <p:nvPr/>
        </p:nvSpPr>
        <p:spPr>
          <a:xfrm>
            <a:off x="8177095" y="5395980"/>
            <a:ext cx="3571449" cy="1270000"/>
          </a:xfrm>
          <a:prstGeom prst="roundRect">
            <a:avLst>
              <a:gd name="adj" fmla="val 12000"/>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1" name="AutoShape 3"/>
          <p:cNvSpPr/>
          <p:nvPr/>
        </p:nvSpPr>
        <p:spPr>
          <a:xfrm>
            <a:off x="439656" y="5395980"/>
            <a:ext cx="3571449" cy="1270000"/>
          </a:xfrm>
          <a:prstGeom prst="roundRect">
            <a:avLst>
              <a:gd name="adj" fmla="val 12000"/>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2" name="AutoShape 3"/>
          <p:cNvSpPr/>
          <p:nvPr/>
        </p:nvSpPr>
        <p:spPr>
          <a:xfrm>
            <a:off x="4308375" y="5395980"/>
            <a:ext cx="3571449" cy="1270000"/>
          </a:xfrm>
          <a:prstGeom prst="roundRect">
            <a:avLst>
              <a:gd name="adj" fmla="val 12000"/>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4" name="AutoShape 4"/>
          <p:cNvSpPr/>
          <p:nvPr/>
        </p:nvSpPr>
        <p:spPr>
          <a:xfrm>
            <a:off x="446619" y="5153715"/>
            <a:ext cx="4826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Core Idea</a:t>
            </a:r>
            <a:r>
              <a:rPr lang="en-US" sz="16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35" name="AutoShape 5"/>
          <p:cNvSpPr/>
          <p:nvPr/>
        </p:nvSpPr>
        <p:spPr>
          <a:xfrm>
            <a:off x="8301718" y="5635023"/>
            <a:ext cx="3346515" cy="992020"/>
          </a:xfrm>
          <a:prstGeom prst="rect">
            <a:avLst/>
          </a:prstGeom>
          <a:noFill/>
          <a:ln w="12700" cap="flat" cmpd="sng">
            <a:noFill/>
            <a:prstDash val="solid"/>
            <a:round/>
          </a:ln>
        </p:spPr>
        <p:txBody>
          <a:bodyPr vert="horz" wrap="square" lIns="0" tIns="0" rIns="0" bIns="0" rtlCol="0" anchor="t" anchorCtr="0"/>
          <a:lstStyle/>
          <a:p>
            <a:pPr indent="0" algn="l">
              <a:lnSpc>
                <a:spcPct val="108000"/>
              </a:lnSpc>
              <a:defRPr/>
            </a:pPr>
            <a:r>
              <a:rPr lang="en-US" sz="11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Treat claim frequency and severity as related tasks: share feature representations while using task-specific output layers to retain flexibility.</a:t>
            </a:r>
            <a:r>
              <a:rPr lang="zh-CN" altLang="en-US" sz="1200" b="0" i="0" u="none" strike="noStrike" dirty="0">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p>
        </p:txBody>
      </p:sp>
      <p:sp>
        <p:nvSpPr>
          <p:cNvPr id="36" name="AutoShape 5"/>
          <p:cNvSpPr/>
          <p:nvPr/>
        </p:nvSpPr>
        <p:spPr>
          <a:xfrm>
            <a:off x="4452198" y="5617368"/>
            <a:ext cx="3346515" cy="992020"/>
          </a:xfrm>
          <a:prstGeom prst="rect">
            <a:avLst/>
          </a:prstGeom>
          <a:noFill/>
          <a:ln w="12700" cap="flat" cmpd="sng">
            <a:noFill/>
            <a:prstDash val="solid"/>
            <a:round/>
          </a:ln>
        </p:spPr>
        <p:txBody>
          <a:bodyPr vert="horz" wrap="square" lIns="0" tIns="0" rIns="0" bIns="0" rtlCol="0" anchor="t" anchorCtr="0"/>
          <a:lstStyle/>
          <a:p>
            <a:pPr indent="0" algn="l">
              <a:lnSpc>
                <a:spcPct val="108000"/>
              </a:lnSpc>
              <a:defRPr/>
            </a:pPr>
            <a:r>
              <a:rPr lang="zh-CN" altLang="en-US" sz="1100" dirty="0">
                <a:latin typeface="微软雅黑" panose="020B0503020204020204" charset="-122"/>
                <a:ea typeface="微软雅黑" panose="020B0503020204020204" charset="-122"/>
              </a:rPr>
              <a:t>Train related tasks jointly so they can share lower-level information, improving generalization and stability.</a:t>
            </a:r>
          </a:p>
        </p:txBody>
      </p:sp>
      <p:sp>
        <p:nvSpPr>
          <p:cNvPr id="37" name="AutoShape 5"/>
          <p:cNvSpPr/>
          <p:nvPr/>
        </p:nvSpPr>
        <p:spPr>
          <a:xfrm>
            <a:off x="650776" y="5635023"/>
            <a:ext cx="3346515" cy="992020"/>
          </a:xfrm>
          <a:prstGeom prst="rect">
            <a:avLst/>
          </a:prstGeom>
          <a:noFill/>
          <a:ln w="12700" cap="flat" cmpd="sng">
            <a:noFill/>
            <a:prstDash val="solid"/>
            <a:round/>
          </a:ln>
        </p:spPr>
        <p:txBody>
          <a:bodyPr vert="horz" wrap="square" lIns="0" tIns="0" rIns="0" bIns="0" rtlCol="0" anchor="t" anchorCtr="0"/>
          <a:lstStyle/>
          <a:p>
            <a:pPr indent="0" algn="l">
              <a:lnSpc>
                <a:spcPct val="108000"/>
              </a:lnSpc>
              <a:defRPr/>
            </a:pPr>
            <a:r>
              <a:rPr lang="zh-CN" altLang="en-US" sz="1100" dirty="0">
                <a:latin typeface="微软雅黑" panose="020B0503020204020204" charset="-122"/>
                <a:ea typeface="微软雅黑" panose="020B0503020204020204" charset="-122"/>
              </a:rPr>
              <a:t>Retain an interpretable additive structure while replacing linear terms with neural subnetworks that learn nonlinear marginal feature effects.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5F5">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zh-CN" altLang="en-US" sz="3200" b="1" i="0" u="none" strike="noStrike" dirty="0">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Model Architecture and Training</a:t>
            </a:r>
          </a:p>
        </p:txBody>
      </p:sp>
      <p:sp>
        <p:nvSpPr>
          <p:cNvPr id="3" name="AutoShape 3"/>
          <p:cNvSpPr/>
          <p:nvPr/>
        </p:nvSpPr>
        <p:spPr>
          <a:xfrm>
            <a:off x="259236" y="1397000"/>
            <a:ext cx="6754961" cy="4953000"/>
          </a:xfrm>
          <a:prstGeom prst="roundRect">
            <a:avLst>
              <a:gd name="adj" fmla="val 3076"/>
            </a:avLst>
          </a:prstGeom>
          <a:solidFill>
            <a:srgbClr val="FFFFFF">
              <a:alpha val="100000"/>
            </a:srgbClr>
          </a:solidFill>
          <a:ln w="25400" cap="flat" cmpd="sng">
            <a:noFill/>
            <a:prstDash val="solid"/>
            <a:round/>
          </a:ln>
          <a:effectLst>
            <a:outerShdw blurRad="1905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4" name="AutoShape 4"/>
          <p:cNvSpPr/>
          <p:nvPr/>
        </p:nvSpPr>
        <p:spPr>
          <a:xfrm>
            <a:off x="784259" y="1524000"/>
            <a:ext cx="561471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NAM (left) and MTL-NAM (right) architectures</a:t>
            </a:r>
            <a:r>
              <a:rPr lang="zh-CN" altLang="en-US" sz="18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altLang="zh-CN" sz="18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8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8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8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17" name="AutoShape 17"/>
          <p:cNvSpPr/>
          <p:nvPr/>
        </p:nvSpPr>
        <p:spPr>
          <a:xfrm>
            <a:off x="7237513" y="1397000"/>
            <a:ext cx="4540624" cy="4953000"/>
          </a:xfrm>
          <a:prstGeom prst="roundRect">
            <a:avLst>
              <a:gd name="adj" fmla="val 3076"/>
            </a:avLst>
          </a:prstGeom>
          <a:solidFill>
            <a:srgbClr val="FFFFFF">
              <a:alpha val="100000"/>
            </a:srgbClr>
          </a:solidFill>
          <a:ln w="25400" cap="flat" cmpd="sng">
            <a:noFill/>
            <a:prstDash val="solid"/>
            <a:round/>
          </a:ln>
          <a:effectLst>
            <a:outerShdw blurRad="1905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8" name="AutoShape 18"/>
          <p:cNvSpPr/>
          <p:nvPr/>
        </p:nvSpPr>
        <p:spPr>
          <a:xfrm>
            <a:off x="7046667" y="1552416"/>
            <a:ext cx="4699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MTL-NAM training pseudocode</a:t>
            </a:r>
            <a:r>
              <a:rPr lang="zh-CN" altLang="en-US" sz="18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pic>
        <p:nvPicPr>
          <p:cNvPr id="32" name="图片 31"/>
          <p:cNvPicPr>
            <a:picLocks noChangeAspect="1"/>
          </p:cNvPicPr>
          <p:nvPr/>
        </p:nvPicPr>
        <p:blipFill>
          <a:blip r:embed="rId3"/>
          <a:stretch>
            <a:fillRect/>
          </a:stretch>
        </p:blipFill>
        <p:spPr>
          <a:xfrm>
            <a:off x="302205" y="1933416"/>
            <a:ext cx="3225216" cy="4344041"/>
          </a:xfrm>
          <a:prstGeom prst="rect">
            <a:avLst/>
          </a:prstGeom>
        </p:spPr>
      </p:pic>
      <p:pic>
        <p:nvPicPr>
          <p:cNvPr id="34" name="图片 33"/>
          <p:cNvPicPr>
            <a:picLocks noChangeAspect="1"/>
          </p:cNvPicPr>
          <p:nvPr/>
        </p:nvPicPr>
        <p:blipFill>
          <a:blip r:embed="rId4"/>
          <a:stretch>
            <a:fillRect/>
          </a:stretch>
        </p:blipFill>
        <p:spPr>
          <a:xfrm>
            <a:off x="3477788" y="1978194"/>
            <a:ext cx="3519865" cy="4299263"/>
          </a:xfrm>
          <a:prstGeom prst="rect">
            <a:avLst/>
          </a:prstGeom>
        </p:spPr>
      </p:pic>
      <p:pic>
        <p:nvPicPr>
          <p:cNvPr id="38" name="图片 37"/>
          <p:cNvPicPr>
            <a:picLocks noChangeAspect="1"/>
          </p:cNvPicPr>
          <p:nvPr/>
        </p:nvPicPr>
        <p:blipFill>
          <a:blip r:embed="rId5"/>
          <a:stretch>
            <a:fillRect/>
          </a:stretch>
        </p:blipFill>
        <p:spPr>
          <a:xfrm>
            <a:off x="7251171" y="2050466"/>
            <a:ext cx="4513308" cy="426116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5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 name="AutoShape 3"/>
          <p:cNvSpPr/>
          <p:nvPr/>
        </p:nvSpPr>
        <p:spPr>
          <a:xfrm>
            <a:off x="0" y="1524000"/>
            <a:ext cx="12192000" cy="1397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96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03</a:t>
            </a:r>
          </a:p>
        </p:txBody>
      </p:sp>
      <p:sp>
        <p:nvSpPr>
          <p:cNvPr id="4" name="AutoShape 4"/>
          <p:cNvSpPr/>
          <p:nvPr/>
        </p:nvSpPr>
        <p:spPr>
          <a:xfrm>
            <a:off x="0" y="3048000"/>
            <a:ext cx="12192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zh-CN" altLang="en-US" sz="40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Experimental Results and Analysis</a:t>
            </a:r>
            <a:r>
              <a:rPr lang="en-US" sz="4000" b="1" i="0" u="none" strike="noStrike" dirty="0" err="1">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dirty="0">
              <a:latin typeface="微软雅黑" panose="020B0503020204020204" charset="-122"/>
              <a:ea typeface="微软雅黑" panose="020B0503020204020204" charset="-122"/>
            </a:endParaRPr>
          </a:p>
        </p:txBody>
      </p:sp>
      <p:sp>
        <p:nvSpPr>
          <p:cNvPr id="5" name="AutoShape 5"/>
          <p:cNvSpPr/>
          <p:nvPr/>
        </p:nvSpPr>
        <p:spPr>
          <a:xfrm>
            <a:off x="0" y="4064000"/>
            <a:ext cx="12192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00" dirty="0">
                <a:solidFill>
                  <a:srgbClr val="FFFFFF">
                    <a:alpha val="80000"/>
                  </a:srgbClr>
                </a:solidFill>
                <a:latin typeface="微软雅黑" panose="020B0503020204020204" charset="-122"/>
                <a:ea typeface="微软雅黑" panose="020B0503020204020204" charset="-122"/>
                <a:cs typeface="Noto Sans SC" panose="020B0200000000000000" charset="-122"/>
                <a:sym typeface="Noto Sans SC" panose="020B0200000000000000" charset="-122"/>
              </a:rPr>
              <a:t>EXPERIMENTAL</a:t>
            </a:r>
            <a:r>
              <a:rPr lang="en-US" sz="1600" b="0" i="0" u="none" strike="noStrike" dirty="0">
                <a:solidFill>
                  <a:srgbClr val="FFFFFF">
                    <a:alpha val="80000"/>
                  </a:srgbClr>
                </a:solidFill>
                <a:latin typeface="微软雅黑" panose="020B0503020204020204" charset="-122"/>
                <a:ea typeface="微软雅黑" panose="020B0503020204020204" charset="-122"/>
                <a:cs typeface="Noto Sans SC" panose="020B0200000000000000" charset="-122"/>
                <a:sym typeface="Noto Sans SC" panose="020B0200000000000000" charset="-122"/>
              </a:rPr>
              <a:t> RESULTS AND ANALYSIS</a:t>
            </a:r>
            <a:endParaRPr lang="en-US" sz="1100" dirty="0">
              <a:latin typeface="微软雅黑" panose="020B0503020204020204" charset="-122"/>
              <a:ea typeface="微软雅黑" panose="020B0503020204020204" charset="-122"/>
            </a:endParaRPr>
          </a:p>
        </p:txBody>
      </p:sp>
      <p:sp>
        <p:nvSpPr>
          <p:cNvPr id="6" name="AutoShape 6"/>
          <p:cNvSpPr/>
          <p:nvPr/>
        </p:nvSpPr>
        <p:spPr>
          <a:xfrm>
            <a:off x="5588000" y="4953000"/>
            <a:ext cx="1016000" cy="50800"/>
          </a:xfrm>
          <a:prstGeom prst="roundRect">
            <a:avLst>
              <a:gd name="adj" fmla="val 0"/>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5F5">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Exploratory Analysis: Distributions and Correlations</a:t>
            </a:r>
          </a:p>
        </p:txBody>
      </p:sp>
      <p:sp>
        <p:nvSpPr>
          <p:cNvPr id="3" name="AutoShape 3"/>
          <p:cNvSpPr/>
          <p:nvPr/>
        </p:nvSpPr>
        <p:spPr>
          <a:xfrm>
            <a:off x="761999" y="1409700"/>
            <a:ext cx="4979581" cy="2286000"/>
          </a:xfrm>
          <a:prstGeom prst="roundRect">
            <a:avLst>
              <a:gd name="adj" fmla="val 6666"/>
            </a:avLst>
          </a:prstGeom>
          <a:solidFill>
            <a:srgbClr val="FFFFFF">
              <a:alpha val="100000"/>
            </a:srgbClr>
          </a:solidFill>
          <a:ln w="25400" cap="flat" cmpd="sng">
            <a:noFill/>
            <a:prstDash val="solid"/>
            <a:round/>
          </a:ln>
          <a:effectLst>
            <a:outerShdw blurRad="190500" dist="50800" dir="5400000" algn="tl" rotWithShape="0">
              <a:srgbClr val="000000">
                <a:alpha val="6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4" name="AutoShape 4"/>
          <p:cNvSpPr/>
          <p:nvPr/>
        </p:nvSpPr>
        <p:spPr>
          <a:xfrm>
            <a:off x="1016000" y="1663700"/>
            <a:ext cx="76200" cy="304800"/>
          </a:xfrm>
          <a:prstGeom prst="roundRect">
            <a:avLst>
              <a:gd name="adj" fmla="val 0"/>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5" name="AutoShape 5"/>
          <p:cNvSpPr/>
          <p:nvPr/>
        </p:nvSpPr>
        <p:spPr>
          <a:xfrm>
            <a:off x="1219200" y="1638300"/>
            <a:ext cx="3810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dirty="0" err="1">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Distributional Characteristics</a:t>
            </a:r>
            <a:endParaRPr lang="en-US" sz="1800" b="1" i="0" u="none" strike="noStrike" dirty="0">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2235200"/>
            <a:ext cx="304800" cy="304800"/>
          </a:xfrm>
          <a:prstGeom prst="rect">
            <a:avLst/>
          </a:prstGeom>
        </p:spPr>
      </p:pic>
      <p:sp>
        <p:nvSpPr>
          <p:cNvPr id="7" name="AutoShape 7"/>
          <p:cNvSpPr/>
          <p:nvPr/>
        </p:nvSpPr>
        <p:spPr>
          <a:xfrm>
            <a:off x="1460500" y="2235200"/>
            <a:ext cx="3937000" cy="762000"/>
          </a:xfrm>
          <a:prstGeom prst="rect">
            <a:avLst/>
          </a:prstGeom>
          <a:noFill/>
          <a:ln w="12700" cap="flat" cmpd="sng">
            <a:noFill/>
            <a:prstDash val="solid"/>
            <a:round/>
          </a:ln>
        </p:spPr>
        <p:txBody>
          <a:bodyPr vert="horz" wrap="square" lIns="0" tIns="0" rIns="0" bIns="0" rtlCol="0" anchor="t" anchorCtr="0"/>
          <a:lstStyle/>
          <a:p>
            <a:pPr indent="0" algn="l">
              <a:lnSpc>
                <a:spcPct val="108000"/>
              </a:lnSpc>
              <a:defRPr/>
            </a:pPr>
            <a:r>
              <a:rPr lang="en-US" sz="1100" b="1" i="0" u="none" strike="noStrike" dirty="0" err="1">
                <a:solidFill>
                  <a:srgbClr val="333333"/>
                </a:solidFill>
                <a:latin typeface="微软雅黑" panose="020B0503020204020204" charset="-122"/>
                <a:ea typeface="微软雅黑" panose="020B0503020204020204" charset="-122"/>
                <a:cs typeface="Noto Sans SC" panose="020B0200000000000000" charset="-122"/>
                <a:sym typeface="Noto Sans SC" panose="020B0200000000000000" charset="-122"/>
              </a:rPr>
              <a:t>Claim frequency: strongly zero-inflated and heavy-tailed; most policies have no claims.</a:t>
            </a:r>
            <a:r>
              <a:rPr lang="en-US" sz="12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dirty="0">
              <a:latin typeface="微软雅黑" panose="020B0503020204020204" charset="-122"/>
              <a:ea typeface="微软雅黑" panose="020B0503020204020204" charset="-122"/>
            </a:endParaRPr>
          </a:p>
        </p:txBody>
      </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6000" y="3073400"/>
            <a:ext cx="304800" cy="304800"/>
          </a:xfrm>
          <a:prstGeom prst="rect">
            <a:avLst/>
          </a:prstGeom>
        </p:spPr>
      </p:pic>
      <p:sp>
        <p:nvSpPr>
          <p:cNvPr id="9" name="AutoShape 9"/>
          <p:cNvSpPr/>
          <p:nvPr/>
        </p:nvSpPr>
        <p:spPr>
          <a:xfrm>
            <a:off x="1460500" y="3073400"/>
            <a:ext cx="3937000" cy="762000"/>
          </a:xfrm>
          <a:prstGeom prst="rect">
            <a:avLst/>
          </a:prstGeom>
          <a:noFill/>
          <a:ln w="12700" cap="flat" cmpd="sng">
            <a:noFill/>
            <a:prstDash val="solid"/>
            <a:round/>
          </a:ln>
        </p:spPr>
        <p:txBody>
          <a:bodyPr vert="horz" wrap="square" lIns="0" tIns="0" rIns="0" bIns="0" rtlCol="0" anchor="t" anchorCtr="0"/>
          <a:lstStyle/>
          <a:p>
            <a:pPr indent="0" algn="l">
              <a:lnSpc>
                <a:spcPct val="108000"/>
              </a:lnSpc>
              <a:defRPr/>
            </a:pPr>
            <a:r>
              <a:rPr lang="zh-CN" altLang="en-US" sz="1100" b="1" i="0" u="none" strike="noStrike" dirty="0">
                <a:solidFill>
                  <a:srgbClr val="333333"/>
                </a:solidFill>
                <a:latin typeface="微软雅黑" panose="020B0503020204020204" charset="-122"/>
                <a:ea typeface="微软雅黑" panose="020B0503020204020204" charset="-122"/>
                <a:cs typeface="Noto Sans SC" panose="020B0200000000000000" charset="-122"/>
                <a:sym typeface="Noto Sans SC" panose="020B0200000000000000" charset="-122"/>
              </a:rPr>
              <a:t>Claim severity: highly skewed and heavy-tailed, with large losses concentrated in a small number of observations.</a:t>
            </a:r>
            <a:r>
              <a:rPr lang="en-US" sz="1200" b="1" i="0" u="none" strike="noStrike" dirty="0" err="1">
                <a:solidFill>
                  <a:srgbClr val="333333"/>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dirty="0">
              <a:latin typeface="微软雅黑" panose="020B0503020204020204" charset="-122"/>
              <a:ea typeface="微软雅黑" panose="020B0503020204020204" charset="-122"/>
            </a:endParaRPr>
          </a:p>
        </p:txBody>
      </p:sp>
      <p:sp>
        <p:nvSpPr>
          <p:cNvPr id="10" name="AutoShape 10"/>
          <p:cNvSpPr/>
          <p:nvPr/>
        </p:nvSpPr>
        <p:spPr>
          <a:xfrm>
            <a:off x="762000" y="3935904"/>
            <a:ext cx="4979580" cy="2286000"/>
          </a:xfrm>
          <a:prstGeom prst="roundRect">
            <a:avLst>
              <a:gd name="adj" fmla="val 6666"/>
            </a:avLst>
          </a:prstGeom>
          <a:solidFill>
            <a:srgbClr val="FFFFFF">
              <a:alpha val="100000"/>
            </a:srgbClr>
          </a:solidFill>
          <a:ln w="25400" cap="flat" cmpd="sng">
            <a:noFill/>
            <a:prstDash val="solid"/>
            <a:round/>
          </a:ln>
          <a:effectLst>
            <a:outerShdw blurRad="190500" dist="50800" dir="5400000" algn="tl" rotWithShape="0">
              <a:srgbClr val="000000">
                <a:alpha val="6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1" name="AutoShape 11"/>
          <p:cNvSpPr/>
          <p:nvPr/>
        </p:nvSpPr>
        <p:spPr>
          <a:xfrm>
            <a:off x="1016000" y="4191000"/>
            <a:ext cx="76200" cy="304800"/>
          </a:xfrm>
          <a:prstGeom prst="roundRect">
            <a:avLst>
              <a:gd name="adj" fmla="val 0"/>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2" name="AutoShape 12"/>
          <p:cNvSpPr/>
          <p:nvPr/>
        </p:nvSpPr>
        <p:spPr>
          <a:xfrm>
            <a:off x="1219200" y="4164504"/>
            <a:ext cx="3810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dirty="0" err="1">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Correlation Analysis</a:t>
            </a:r>
            <a:endParaRPr lang="en-US" sz="1800" b="1" i="0" u="none" strike="noStrike" dirty="0">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endParaRPr>
          </a:p>
        </p:txBody>
      </p:sp>
      <p:pic>
        <p:nvPicPr>
          <p:cNvPr id="13" name="Picture 1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16000" y="4761404"/>
            <a:ext cx="304800" cy="304800"/>
          </a:xfrm>
          <a:prstGeom prst="rect">
            <a:avLst/>
          </a:prstGeom>
        </p:spPr>
      </p:pic>
      <p:sp>
        <p:nvSpPr>
          <p:cNvPr id="14" name="AutoShape 14"/>
          <p:cNvSpPr/>
          <p:nvPr/>
        </p:nvSpPr>
        <p:spPr>
          <a:xfrm>
            <a:off x="1460500" y="4761404"/>
            <a:ext cx="3937000" cy="762000"/>
          </a:xfrm>
          <a:prstGeom prst="rect">
            <a:avLst/>
          </a:prstGeom>
          <a:noFill/>
          <a:ln w="12700" cap="flat" cmpd="sng">
            <a:noFill/>
            <a:prstDash val="solid"/>
            <a:round/>
          </a:ln>
        </p:spPr>
        <p:txBody>
          <a:bodyPr vert="horz" wrap="square" lIns="0" tIns="0" rIns="0" bIns="0" rtlCol="0" anchor="t" anchorCtr="0"/>
          <a:lstStyle/>
          <a:p>
            <a:pPr indent="0" algn="l">
              <a:lnSpc>
                <a:spcPct val="108000"/>
              </a:lnSpc>
              <a:defRPr/>
            </a:pPr>
            <a:r>
              <a:rPr lang="en-US" sz="1100" b="1" i="0" u="none" strike="noStrike" dirty="0" err="1">
                <a:solidFill>
                  <a:srgbClr val="333333"/>
                </a:solidFill>
                <a:latin typeface="微软雅黑" panose="020B0503020204020204" charset="-122"/>
                <a:ea typeface="微软雅黑" panose="020B0503020204020204" charset="-122"/>
                <a:cs typeface="微软雅黑" panose="020B0503020204020204" charset="-122"/>
                <a:sym typeface="Noto Sans SC" panose="020B0200000000000000" charset="-122"/>
              </a:rPr>
              <a:t>Key negative relationship: DrivAge and BonusMalus are strongly negatively correlated, consistent with business intuition.</a:t>
            </a:r>
            <a:r>
              <a:rPr lang="en-US" sz="12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pic>
        <p:nvPicPr>
          <p:cNvPr id="15" name="Picture 1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16000" y="5586904"/>
            <a:ext cx="304800" cy="304800"/>
          </a:xfrm>
          <a:prstGeom prst="rect">
            <a:avLst/>
          </a:prstGeom>
        </p:spPr>
      </p:pic>
      <p:sp>
        <p:nvSpPr>
          <p:cNvPr id="16" name="AutoShape 16"/>
          <p:cNvSpPr/>
          <p:nvPr/>
        </p:nvSpPr>
        <p:spPr>
          <a:xfrm>
            <a:off x="1460500" y="5586904"/>
            <a:ext cx="3937000" cy="762000"/>
          </a:xfrm>
          <a:prstGeom prst="rect">
            <a:avLst/>
          </a:prstGeom>
          <a:noFill/>
          <a:ln w="12700" cap="flat" cmpd="sng">
            <a:noFill/>
            <a:prstDash val="solid"/>
            <a:round/>
          </a:ln>
        </p:spPr>
        <p:txBody>
          <a:bodyPr vert="horz" wrap="square" lIns="0" tIns="0" rIns="0" bIns="0" rtlCol="0" anchor="t" anchorCtr="0"/>
          <a:lstStyle/>
          <a:p>
            <a:pPr indent="0" algn="l">
              <a:lnSpc>
                <a:spcPct val="108000"/>
              </a:lnSpc>
              <a:defRPr/>
            </a:pPr>
            <a:r>
              <a:rPr lang="en-US" sz="1100" b="1" i="0" u="none" strike="noStrike">
                <a:solidFill>
                  <a:srgbClr val="333333"/>
                </a:solidFill>
                <a:latin typeface="微软雅黑" panose="020B0503020204020204" charset="-122"/>
                <a:ea typeface="微软雅黑" panose="020B0503020204020204" charset="-122"/>
                <a:cs typeface="Noto Sans SC" panose="020B0200000000000000" charset="-122"/>
                <a:sym typeface="Noto Sans SC" panose="020B0200000000000000" charset="-122"/>
              </a:rPr>
              <a:t>Weak linear correlations: most predictors have low linear correlation with the responses, suggesting substantial nonlinear structure.</a:t>
            </a:r>
            <a:r>
              <a:rPr lang="en-US" sz="1200" b="0" i="0" u="none" strike="noStrike">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a:latin typeface="微软雅黑" panose="020B0503020204020204" charset="-122"/>
              <a:ea typeface="微软雅黑" panose="020B0503020204020204" charset="-122"/>
            </a:endParaRPr>
          </a:p>
        </p:txBody>
      </p:sp>
      <p:sp>
        <p:nvSpPr>
          <p:cNvPr id="17" name="AutoShape 17"/>
          <p:cNvSpPr/>
          <p:nvPr/>
        </p:nvSpPr>
        <p:spPr>
          <a:xfrm>
            <a:off x="6528390" y="1397000"/>
            <a:ext cx="4513521" cy="4826000"/>
          </a:xfrm>
          <a:prstGeom prst="roundRect">
            <a:avLst>
              <a:gd name="adj" fmla="val 3157"/>
            </a:avLst>
          </a:prstGeom>
          <a:solidFill>
            <a:srgbClr val="FFFFFF">
              <a:alpha val="100000"/>
            </a:srgbClr>
          </a:solidFill>
          <a:ln w="25400" cap="flat" cmpd="sng">
            <a:noFill/>
            <a:prstDash val="solid"/>
            <a:round/>
          </a:ln>
          <a:effectLst>
            <a:outerShdw blurRad="190500" dist="50800" dir="5400000" algn="tl" rotWithShape="0">
              <a:srgbClr val="000000">
                <a:alpha val="6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24" name="图片 23"/>
          <p:cNvPicPr>
            <a:picLocks noChangeAspect="1"/>
          </p:cNvPicPr>
          <p:nvPr/>
        </p:nvPicPr>
        <p:blipFill rotWithShape="1">
          <a:blip r:embed="rId11"/>
          <a:srcRect r="50636"/>
          <a:stretch/>
        </p:blipFill>
        <p:spPr>
          <a:xfrm>
            <a:off x="8911317" y="4310406"/>
            <a:ext cx="1860127" cy="1800000"/>
          </a:xfrm>
          <a:prstGeom prst="rect">
            <a:avLst/>
          </a:prstGeom>
        </p:spPr>
      </p:pic>
      <p:pic>
        <p:nvPicPr>
          <p:cNvPr id="26" name="图片 25"/>
          <p:cNvPicPr>
            <a:picLocks noChangeAspect="1"/>
          </p:cNvPicPr>
          <p:nvPr/>
        </p:nvPicPr>
        <p:blipFill rotWithShape="1">
          <a:blip r:embed="rId12"/>
          <a:srcRect r="52826"/>
          <a:stretch/>
        </p:blipFill>
        <p:spPr>
          <a:xfrm>
            <a:off x="6981789" y="4310406"/>
            <a:ext cx="1802528" cy="1800000"/>
          </a:xfrm>
          <a:prstGeom prst="rect">
            <a:avLst/>
          </a:prstGeom>
        </p:spPr>
      </p:pic>
      <p:pic>
        <p:nvPicPr>
          <p:cNvPr id="20" name="图片 19">
            <a:extLst>
              <a:ext uri="{FF2B5EF4-FFF2-40B4-BE49-F238E27FC236}">
                <a16:creationId xmlns:a16="http://schemas.microsoft.com/office/drawing/2014/main" id="{9643A6A9-7771-4A87-8C82-D0D41A253D10}"/>
              </a:ext>
            </a:extLst>
          </p:cNvPr>
          <p:cNvPicPr>
            <a:picLocks noChangeAspect="1"/>
          </p:cNvPicPr>
          <p:nvPr/>
        </p:nvPicPr>
        <p:blipFill>
          <a:blip r:embed="rId13"/>
          <a:stretch>
            <a:fillRect/>
          </a:stretch>
        </p:blipFill>
        <p:spPr>
          <a:xfrm>
            <a:off x="7158394" y="1489187"/>
            <a:ext cx="3251846" cy="2857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5F5">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Model Performance Comparison</a:t>
            </a:r>
          </a:p>
        </p:txBody>
      </p:sp>
      <p:sp>
        <p:nvSpPr>
          <p:cNvPr id="3" name="AutoShape 3"/>
          <p:cNvSpPr/>
          <p:nvPr/>
        </p:nvSpPr>
        <p:spPr>
          <a:xfrm>
            <a:off x="762000" y="1270000"/>
            <a:ext cx="10668000" cy="1079500"/>
          </a:xfrm>
          <a:prstGeom prst="roundRect">
            <a:avLst>
              <a:gd name="adj" fmla="val 14117"/>
            </a:avLst>
          </a:prstGeom>
          <a:solidFill>
            <a:srgbClr val="2F4F4F">
              <a:alpha val="8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4" name="AutoShape 4"/>
          <p:cNvSpPr/>
          <p:nvPr/>
        </p:nvSpPr>
        <p:spPr>
          <a:xfrm>
            <a:off x="1016000" y="1397000"/>
            <a:ext cx="10160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Key Finding</a:t>
            </a:r>
          </a:p>
        </p:txBody>
      </p:sp>
      <p:sp>
        <p:nvSpPr>
          <p:cNvPr id="5" name="AutoShape 5"/>
          <p:cNvSpPr/>
          <p:nvPr/>
        </p:nvSpPr>
        <p:spPr>
          <a:xfrm>
            <a:off x="1016000" y="1746250"/>
            <a:ext cx="10160000" cy="508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100" b="0" i="0" u="none" strike="noStrike" dirty="0" err="1">
                <a:solidFill>
                  <a:srgbClr val="333333"/>
                </a:solidFill>
                <a:latin typeface="微软雅黑" panose="020B0503020204020204" charset="-122"/>
                <a:ea typeface="微软雅黑" panose="020B0503020204020204" charset="-122"/>
                <a:cs typeface="微软雅黑" panose="020B0503020204020204" charset="-122"/>
                <a:sym typeface="Noto Sans SC" panose="020B0200000000000000" charset="-122"/>
              </a:rPr>
              <a:t>Under the reported evaluation framework, MTL-NAM achieves the best values across all listed metrics and outperforms GLM and single-task NAM while remaining competitive with GBM.</a:t>
            </a:r>
            <a:r>
              <a:rPr lang="en-US" sz="12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err="1">
                <a:solidFill>
                  <a:srgbClr val="333333"/>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333333"/>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p>
          <a:p>
            <a:pPr indent="0" algn="l">
              <a:lnSpc>
                <a:spcPct val="108000"/>
              </a:lnSpc>
              <a:defRPr/>
            </a:pPr>
            <a:r>
              <a:rPr lang="zh-CN" altLang="en-US" sz="1100" dirty="0">
                <a:solidFill>
                  <a:srgbClr val="333333"/>
                </a:solidFill>
                <a:latin typeface="微软雅黑" panose="020B0503020204020204" charset="-122"/>
                <a:ea typeface="微软雅黑" panose="020B0503020204020204" charset="-122"/>
              </a:rPr>
              <a:t>The frequency–severity evaluation provides supportive evidence for MTL-NAM in pure premium modeling.</a:t>
            </a:r>
            <a:r>
              <a:rPr lang="en-US" altLang="zh-CN" sz="1200" dirty="0">
                <a:solidFill>
                  <a:srgbClr val="333333"/>
                </a:solidFill>
                <a:latin typeface="微软雅黑" panose="020B0503020204020204" charset="-122"/>
                <a:ea typeface="微软雅黑" panose="020B0503020204020204" charset="-122"/>
              </a:rPr>
              <a:t/>
            </a:r>
            <a:r>
              <a:rPr lang="zh-CN" altLang="en-US" sz="1200" dirty="0">
                <a:solidFill>
                  <a:srgbClr val="333333"/>
                </a:solidFill>
                <a:latin typeface="微软雅黑" panose="020B0503020204020204" charset="-122"/>
                <a:ea typeface="微软雅黑" panose="020B0503020204020204" charset="-122"/>
              </a:rPr>
              <a:t/>
            </a:r>
            <a:r>
              <a:rPr lang="en-US" altLang="zh-CN" sz="1200" dirty="0">
                <a:solidFill>
                  <a:srgbClr val="333333"/>
                </a:solidFill>
                <a:latin typeface="微软雅黑" panose="020B0503020204020204" charset="-122"/>
                <a:ea typeface="微软雅黑" panose="020B0503020204020204" charset="-122"/>
              </a:rPr>
              <a:t/>
            </a:r>
            <a:r>
              <a:rPr lang="zh-CN" altLang="en-US" sz="1200" dirty="0">
                <a:solidFill>
                  <a:srgbClr val="333333"/>
                </a:solidFill>
                <a:latin typeface="微软雅黑" panose="020B0503020204020204" charset="-122"/>
                <a:ea typeface="微软雅黑" panose="020B0503020204020204" charset="-122"/>
              </a:rPr>
              <a:t/>
            </a:r>
            <a:r>
              <a:rPr lang="zh-CN" altLang="en-US" sz="1200" b="1" dirty="0">
                <a:solidFill>
                  <a:srgbClr val="2F4F4F"/>
                </a:solidFill>
                <a:latin typeface="微软雅黑" panose="020B0503020204020204" charset="-122"/>
                <a:ea typeface="微软雅黑" panose="020B0503020204020204" charset="-122"/>
              </a:rPr>
              <a:t/>
            </a:r>
            <a:endParaRPr lang="en-US" sz="1200" b="1" dirty="0">
              <a:solidFill>
                <a:srgbClr val="2F4F4F"/>
              </a:solidFill>
              <a:latin typeface="微软雅黑" panose="020B0503020204020204" charset="-122"/>
              <a:ea typeface="微软雅黑" panose="020B0503020204020204" charset="-122"/>
            </a:endParaRPr>
          </a:p>
        </p:txBody>
      </p:sp>
      <p:sp>
        <p:nvSpPr>
          <p:cNvPr id="9" name="AutoShape 9"/>
          <p:cNvSpPr/>
          <p:nvPr/>
        </p:nvSpPr>
        <p:spPr>
          <a:xfrm>
            <a:off x="2521406" y="2806700"/>
            <a:ext cx="1143000" cy="3048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2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NLL</a:t>
            </a:r>
          </a:p>
        </p:txBody>
      </p:sp>
      <p:sp>
        <p:nvSpPr>
          <p:cNvPr id="10" name="AutoShape 10"/>
          <p:cNvSpPr/>
          <p:nvPr/>
        </p:nvSpPr>
        <p:spPr>
          <a:xfrm>
            <a:off x="3791406" y="2806700"/>
            <a:ext cx="1143000" cy="3048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2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RMSE</a:t>
            </a:r>
          </a:p>
        </p:txBody>
      </p:sp>
      <p:sp>
        <p:nvSpPr>
          <p:cNvPr id="11" name="AutoShape 11"/>
          <p:cNvSpPr/>
          <p:nvPr/>
        </p:nvSpPr>
        <p:spPr>
          <a:xfrm>
            <a:off x="4953000" y="2806700"/>
            <a:ext cx="889000" cy="3048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200" b="1"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MAE</a:t>
            </a:r>
          </a:p>
        </p:txBody>
      </p:sp>
      <p:sp>
        <p:nvSpPr>
          <p:cNvPr id="33" name="AutoShape 33"/>
          <p:cNvSpPr/>
          <p:nvPr/>
        </p:nvSpPr>
        <p:spPr>
          <a:xfrm>
            <a:off x="6223000" y="2540000"/>
            <a:ext cx="4953000" cy="1143000"/>
          </a:xfrm>
          <a:prstGeom prst="roundRect">
            <a:avLst>
              <a:gd name="adj" fmla="val 13333"/>
            </a:avLst>
          </a:prstGeom>
          <a:solidFill>
            <a:srgbClr val="FFFFFF">
              <a:alpha val="100000"/>
            </a:srgbClr>
          </a:solidFill>
          <a:ln w="25400" cap="flat" cmpd="sng">
            <a:noFill/>
            <a:prstDash val="solid"/>
            <a:round/>
          </a:ln>
          <a:effectLst>
            <a:outerShdw blurRad="152400" dist="381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4" name="AutoShape 34"/>
          <p:cNvSpPr/>
          <p:nvPr/>
        </p:nvSpPr>
        <p:spPr>
          <a:xfrm>
            <a:off x="6413500" y="2730500"/>
            <a:ext cx="762000" cy="762000"/>
          </a:xfrm>
          <a:prstGeom prst="roundRect">
            <a:avLst>
              <a:gd name="adj" fmla="val 33333"/>
            </a:avLst>
          </a:prstGeom>
          <a:solidFill>
            <a:srgbClr val="2F4F4F">
              <a:alpha val="8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35" name="Picture 3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04000" y="2921000"/>
            <a:ext cx="381000" cy="381000"/>
          </a:xfrm>
          <a:prstGeom prst="rect">
            <a:avLst/>
          </a:prstGeom>
        </p:spPr>
      </p:pic>
      <p:sp>
        <p:nvSpPr>
          <p:cNvPr id="36" name="AutoShape 36"/>
          <p:cNvSpPr/>
          <p:nvPr/>
        </p:nvSpPr>
        <p:spPr>
          <a:xfrm>
            <a:off x="7366000" y="2730500"/>
            <a:ext cx="3556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Best Reported Predictive Accuracy</a:t>
            </a:r>
          </a:p>
        </p:txBody>
      </p:sp>
      <p:sp>
        <p:nvSpPr>
          <p:cNvPr id="37" name="AutoShape 37"/>
          <p:cNvSpPr/>
          <p:nvPr/>
        </p:nvSpPr>
        <p:spPr>
          <a:xfrm>
            <a:off x="7366000" y="3111500"/>
            <a:ext cx="3556000" cy="508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100" b="0" i="0" u="none" strike="noStrike">
                <a:solidFill>
                  <a:srgbClr val="666666"/>
                </a:solidFill>
                <a:latin typeface="微软雅黑" panose="020B0503020204020204" charset="-122"/>
                <a:ea typeface="微软雅黑" panose="020B0503020204020204" charset="-122"/>
                <a:cs typeface="微软雅黑" panose="020B0503020204020204" charset="-122"/>
                <a:sym typeface="Noto Sans SC" panose="020B0200000000000000" charset="-122"/>
              </a:rPr>
              <a:t>MTL-NAM records the lowest NLL, RMSE, and MAE in the reported frequency and severity comparisons.</a:t>
            </a:r>
          </a:p>
        </p:txBody>
      </p:sp>
      <p:sp>
        <p:nvSpPr>
          <p:cNvPr id="38" name="AutoShape 38"/>
          <p:cNvSpPr/>
          <p:nvPr/>
        </p:nvSpPr>
        <p:spPr>
          <a:xfrm>
            <a:off x="6223000" y="3810000"/>
            <a:ext cx="4953000" cy="1143000"/>
          </a:xfrm>
          <a:prstGeom prst="roundRect">
            <a:avLst>
              <a:gd name="adj" fmla="val 13333"/>
            </a:avLst>
          </a:prstGeom>
          <a:solidFill>
            <a:srgbClr val="FFFFFF">
              <a:alpha val="100000"/>
            </a:srgbClr>
          </a:solidFill>
          <a:ln w="25400" cap="flat" cmpd="sng">
            <a:noFill/>
            <a:prstDash val="solid"/>
            <a:round/>
          </a:ln>
          <a:effectLst>
            <a:outerShdw blurRad="152400" dist="381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9" name="AutoShape 39"/>
          <p:cNvSpPr/>
          <p:nvPr/>
        </p:nvSpPr>
        <p:spPr>
          <a:xfrm>
            <a:off x="6413500" y="4000500"/>
            <a:ext cx="762000" cy="762000"/>
          </a:xfrm>
          <a:prstGeom prst="roundRect">
            <a:avLst>
              <a:gd name="adj" fmla="val 33333"/>
            </a:avLst>
          </a:prstGeom>
          <a:solidFill>
            <a:srgbClr val="2F4F4F">
              <a:alpha val="8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40" name="Picture 4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04000" y="4191000"/>
            <a:ext cx="381000" cy="381000"/>
          </a:xfrm>
          <a:prstGeom prst="rect">
            <a:avLst/>
          </a:prstGeom>
        </p:spPr>
      </p:pic>
      <p:sp>
        <p:nvSpPr>
          <p:cNvPr id="41" name="AutoShape 41"/>
          <p:cNvSpPr/>
          <p:nvPr/>
        </p:nvSpPr>
        <p:spPr>
          <a:xfrm>
            <a:off x="7366000" y="4000500"/>
            <a:ext cx="3556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Multi-Task Framework Adds Value</a:t>
            </a:r>
          </a:p>
        </p:txBody>
      </p:sp>
      <p:sp>
        <p:nvSpPr>
          <p:cNvPr id="42" name="AutoShape 42"/>
          <p:cNvSpPr/>
          <p:nvPr/>
        </p:nvSpPr>
        <p:spPr>
          <a:xfrm>
            <a:off x="7366000" y="4381500"/>
            <a:ext cx="3556000" cy="508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100" b="0" i="0" u="none" strike="noStrike" dirty="0" err="1">
                <a:solidFill>
                  <a:srgbClr val="666666"/>
                </a:solidFill>
                <a:latin typeface="微软雅黑" panose="020B0503020204020204" charset="-122"/>
                <a:ea typeface="微软雅黑" panose="020B0503020204020204" charset="-122"/>
                <a:cs typeface="微软雅黑" panose="020B0503020204020204" charset="-122"/>
                <a:sym typeface="Noto Sans SC" panose="020B0200000000000000" charset="-122"/>
              </a:rPr>
              <a:t>Compared with single-task NAM, the multi-task framework improves performance by sharing information across related tasks.</a:t>
            </a:r>
            <a:r>
              <a:rPr lang="en-US" sz="1100" b="0" i="0" u="none" strike="noStrike" dirty="0">
                <a:solidFill>
                  <a:srgbClr val="666666"/>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43" name="AutoShape 43"/>
          <p:cNvSpPr/>
          <p:nvPr/>
        </p:nvSpPr>
        <p:spPr>
          <a:xfrm>
            <a:off x="6223000" y="5080000"/>
            <a:ext cx="4953000" cy="1143000"/>
          </a:xfrm>
          <a:prstGeom prst="roundRect">
            <a:avLst>
              <a:gd name="adj" fmla="val 13333"/>
            </a:avLst>
          </a:prstGeom>
          <a:solidFill>
            <a:srgbClr val="FFFFFF">
              <a:alpha val="100000"/>
            </a:srgbClr>
          </a:solidFill>
          <a:ln w="25400" cap="flat" cmpd="sng">
            <a:noFill/>
            <a:prstDash val="solid"/>
            <a:round/>
          </a:ln>
          <a:effectLst>
            <a:outerShdw blurRad="152400" dist="381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44" name="AutoShape 44"/>
          <p:cNvSpPr/>
          <p:nvPr/>
        </p:nvSpPr>
        <p:spPr>
          <a:xfrm>
            <a:off x="6413500" y="5270500"/>
            <a:ext cx="762000" cy="762000"/>
          </a:xfrm>
          <a:prstGeom prst="roundRect">
            <a:avLst>
              <a:gd name="adj" fmla="val 33333"/>
            </a:avLst>
          </a:prstGeom>
          <a:solidFill>
            <a:srgbClr val="2F4F4F">
              <a:alpha val="8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45" name="Picture 4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04000" y="5461000"/>
            <a:ext cx="381000" cy="381000"/>
          </a:xfrm>
          <a:prstGeom prst="rect">
            <a:avLst/>
          </a:prstGeom>
        </p:spPr>
      </p:pic>
      <p:sp>
        <p:nvSpPr>
          <p:cNvPr id="46" name="AutoShape 46"/>
          <p:cNvSpPr/>
          <p:nvPr/>
        </p:nvSpPr>
        <p:spPr>
          <a:xfrm>
            <a:off x="7366000" y="5270500"/>
            <a:ext cx="3556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dirty="0" err="1">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Accuracy with Interpretability</a:t>
            </a:r>
          </a:p>
        </p:txBody>
      </p:sp>
      <p:sp>
        <p:nvSpPr>
          <p:cNvPr id="47" name="AutoShape 47"/>
          <p:cNvSpPr/>
          <p:nvPr/>
        </p:nvSpPr>
        <p:spPr>
          <a:xfrm>
            <a:off x="7366000" y="5651500"/>
            <a:ext cx="3556000" cy="508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100" b="0" i="0" u="none" strike="noStrike" dirty="0" err="1">
                <a:solidFill>
                  <a:srgbClr val="666666"/>
                </a:solidFill>
                <a:latin typeface="微软雅黑" panose="020B0503020204020204" charset="-122"/>
                <a:ea typeface="微软雅黑" panose="020B0503020204020204" charset="-122"/>
                <a:cs typeface="微软雅黑" panose="020B0503020204020204" charset="-122"/>
                <a:sym typeface="Noto Sans SC" panose="020B0200000000000000" charset="-122"/>
              </a:rPr>
              <a:t>The model retains inherent interpretability while achieving predictive performance competitive with a black-box GBM.</a:t>
            </a:r>
            <a:r>
              <a:rPr lang="en-US" sz="1100" dirty="0" err="1">
                <a:solidFill>
                  <a:srgbClr val="666666"/>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100" b="0" i="0" u="none" strike="noStrike" dirty="0">
                <a:solidFill>
                  <a:srgbClr val="666666"/>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48" name="AutoShape 43"/>
          <p:cNvSpPr/>
          <p:nvPr/>
        </p:nvSpPr>
        <p:spPr>
          <a:xfrm>
            <a:off x="762000" y="2603500"/>
            <a:ext cx="5207000" cy="3619500"/>
          </a:xfrm>
          <a:prstGeom prst="roundRect">
            <a:avLst>
              <a:gd name="adj" fmla="val 13333"/>
            </a:avLst>
          </a:prstGeom>
          <a:solidFill>
            <a:srgbClr val="FFFFFF">
              <a:alpha val="100000"/>
            </a:srgbClr>
          </a:solidFill>
          <a:ln w="25400" cap="flat" cmpd="sng">
            <a:noFill/>
            <a:prstDash val="solid"/>
            <a:round/>
          </a:ln>
          <a:effectLst>
            <a:outerShdw blurRad="152400" dist="381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graphicFrame>
        <p:nvGraphicFramePr>
          <p:cNvPr id="49" name="表格 48"/>
          <p:cNvGraphicFramePr>
            <a:graphicFrameLocks noGrp="1"/>
          </p:cNvGraphicFramePr>
          <p:nvPr>
            <p:extLst>
              <p:ext uri="{D42A27DB-BD31-4B8C-83A1-F6EECF244321}">
                <p14:modId xmlns:p14="http://schemas.microsoft.com/office/powerpoint/2010/main" val="3192575655"/>
              </p:ext>
            </p:extLst>
          </p:nvPr>
        </p:nvGraphicFramePr>
        <p:xfrm>
          <a:off x="1124406" y="2647606"/>
          <a:ext cx="4409128" cy="1578345"/>
        </p:xfrm>
        <a:graphic>
          <a:graphicData uri="http://schemas.openxmlformats.org/drawingml/2006/table">
            <a:tbl>
              <a:tblPr firstRow="1" firstCol="1" bandRow="1">
                <a:tableStyleId>{E8034E78-7F5D-4C2E-B375-FC64B27BC917}</a:tableStyleId>
              </a:tblPr>
              <a:tblGrid>
                <a:gridCol w="1102282">
                  <a:extLst>
                    <a:ext uri="{9D8B030D-6E8A-4147-A177-3AD203B41FA5}">
                      <a16:colId xmlns:a16="http://schemas.microsoft.com/office/drawing/2014/main" val="20000"/>
                    </a:ext>
                  </a:extLst>
                </a:gridCol>
                <a:gridCol w="1102282">
                  <a:extLst>
                    <a:ext uri="{9D8B030D-6E8A-4147-A177-3AD203B41FA5}">
                      <a16:colId xmlns:a16="http://schemas.microsoft.com/office/drawing/2014/main" val="20001"/>
                    </a:ext>
                  </a:extLst>
                </a:gridCol>
                <a:gridCol w="1102282">
                  <a:extLst>
                    <a:ext uri="{9D8B030D-6E8A-4147-A177-3AD203B41FA5}">
                      <a16:colId xmlns:a16="http://schemas.microsoft.com/office/drawing/2014/main" val="20002"/>
                    </a:ext>
                  </a:extLst>
                </a:gridCol>
                <a:gridCol w="1102282">
                  <a:extLst>
                    <a:ext uri="{9D8B030D-6E8A-4147-A177-3AD203B41FA5}">
                      <a16:colId xmlns:a16="http://schemas.microsoft.com/office/drawing/2014/main" val="20003"/>
                    </a:ext>
                  </a:extLst>
                </a:gridCol>
              </a:tblGrid>
              <a:tr h="315669">
                <a:tc>
                  <a:txBody>
                    <a:bodyPr/>
                    <a:lstStyle/>
                    <a:p>
                      <a:pPr algn="ctr">
                        <a:lnSpc>
                          <a:spcPts val="2200"/>
                        </a:lnSpc>
                      </a:pPr>
                      <a:r>
                        <a:rPr lang="en-US" sz="1050" kern="100" dirty="0">
                          <a:effectLst/>
                          <a:latin typeface="微软雅黑" panose="020B0503020204020204" charset="-122"/>
                          <a:ea typeface="微软雅黑" panose="020B0503020204020204" charset="-122"/>
                        </a:rPr>
                        <a:t> </a:t>
                      </a:r>
                    </a:p>
                  </a:txBody>
                  <a:tcPr marL="68580" marR="68580" marT="0" marB="0">
                    <a:solidFill>
                      <a:srgbClr val="2F4F4F"/>
                    </a:solidFill>
                  </a:tcPr>
                </a:tc>
                <a:tc>
                  <a:txBody>
                    <a:bodyPr/>
                    <a:lstStyle/>
                    <a:p>
                      <a:pPr algn="ctr">
                        <a:lnSpc>
                          <a:spcPts val="2200"/>
                        </a:lnSpc>
                      </a:pPr>
                      <a:r>
                        <a:rPr lang="en-US" sz="1050" kern="100" dirty="0">
                          <a:effectLst/>
                          <a:latin typeface="微软雅黑" panose="020B0503020204020204" charset="-122"/>
                          <a:ea typeface="微软雅黑" panose="020B0503020204020204" charset="-122"/>
                        </a:rPr>
                        <a:t>NLL</a:t>
                      </a:r>
                    </a:p>
                  </a:txBody>
                  <a:tcPr marL="68580" marR="68580" marT="0" marB="0">
                    <a:solidFill>
                      <a:srgbClr val="2F4F4F"/>
                    </a:solidFill>
                  </a:tcPr>
                </a:tc>
                <a:tc>
                  <a:txBody>
                    <a:bodyPr/>
                    <a:lstStyle/>
                    <a:p>
                      <a:pPr algn="ctr">
                        <a:lnSpc>
                          <a:spcPts val="2200"/>
                        </a:lnSpc>
                      </a:pPr>
                      <a:r>
                        <a:rPr lang="en-US" sz="1050" kern="100" dirty="0">
                          <a:effectLst/>
                          <a:latin typeface="微软雅黑" panose="020B0503020204020204" charset="-122"/>
                          <a:ea typeface="微软雅黑" panose="020B0503020204020204" charset="-122"/>
                        </a:rPr>
                        <a:t>RMSE</a:t>
                      </a:r>
                    </a:p>
                  </a:txBody>
                  <a:tcPr marL="68580" marR="68580" marT="0" marB="0">
                    <a:solidFill>
                      <a:srgbClr val="2F4F4F"/>
                    </a:solidFill>
                  </a:tcPr>
                </a:tc>
                <a:tc>
                  <a:txBody>
                    <a:bodyPr/>
                    <a:lstStyle/>
                    <a:p>
                      <a:pPr algn="ctr">
                        <a:lnSpc>
                          <a:spcPts val="2200"/>
                        </a:lnSpc>
                      </a:pPr>
                      <a:r>
                        <a:rPr lang="en-US" sz="1050" kern="100" dirty="0">
                          <a:effectLst/>
                          <a:latin typeface="微软雅黑" panose="020B0503020204020204" charset="-122"/>
                          <a:ea typeface="微软雅黑" panose="020B0503020204020204" charset="-122"/>
                        </a:rPr>
                        <a:t>MAE</a:t>
                      </a:r>
                    </a:p>
                  </a:txBody>
                  <a:tcPr marL="68580" marR="68580" marT="0" marB="0">
                    <a:solidFill>
                      <a:srgbClr val="2F4F4F"/>
                    </a:solidFill>
                  </a:tcPr>
                </a:tc>
                <a:extLst>
                  <a:ext uri="{0D108BD9-81ED-4DB2-BD59-A6C34878D82A}">
                    <a16:rowId xmlns:a16="http://schemas.microsoft.com/office/drawing/2014/main" val="10000"/>
                  </a:ext>
                </a:extLst>
              </a:tr>
              <a:tr h="315669">
                <a:tc>
                  <a:txBody>
                    <a:bodyPr/>
                    <a:lstStyle/>
                    <a:p>
                      <a:pPr algn="ctr">
                        <a:lnSpc>
                          <a:spcPts val="2200"/>
                        </a:lnSpc>
                      </a:pPr>
                      <a:r>
                        <a:rPr lang="en-US" sz="1050" kern="100" dirty="0">
                          <a:effectLst/>
                          <a:latin typeface="微软雅黑" panose="020B0503020204020204" charset="-122"/>
                          <a:ea typeface="微软雅黑" panose="020B0503020204020204" charset="-122"/>
                        </a:rPr>
                        <a:t>GLM</a:t>
                      </a:r>
                    </a:p>
                  </a:txBody>
                  <a:tcPr marL="68580" marR="68580" marT="0" marB="0"/>
                </a:tc>
                <a:tc>
                  <a:txBody>
                    <a:bodyPr/>
                    <a:lstStyle/>
                    <a:p>
                      <a:pPr algn="ctr">
                        <a:lnSpc>
                          <a:spcPts val="2200"/>
                        </a:lnSpc>
                      </a:pPr>
                      <a:r>
                        <a:rPr lang="en-US" sz="1050" kern="100" dirty="0">
                          <a:solidFill>
                            <a:schemeClr val="bg2">
                              <a:lumMod val="75000"/>
                            </a:schemeClr>
                          </a:solidFill>
                          <a:effectLst/>
                          <a:latin typeface="微软雅黑" panose="020B0503020204020204" charset="-122"/>
                          <a:ea typeface="微软雅黑" panose="020B0503020204020204" charset="-122"/>
                        </a:rPr>
                        <a:t>0.243</a:t>
                      </a:r>
                    </a:p>
                  </a:txBody>
                  <a:tcPr marL="68580" marR="68580" marT="0" marB="0" anchor="ctr"/>
                </a:tc>
                <a:tc>
                  <a:txBody>
                    <a:bodyPr/>
                    <a:lstStyle/>
                    <a:p>
                      <a:pPr algn="ctr">
                        <a:lnSpc>
                          <a:spcPts val="2200"/>
                        </a:lnSpc>
                      </a:pPr>
                      <a:r>
                        <a:rPr lang="en-US" sz="1050" kern="100" dirty="0">
                          <a:solidFill>
                            <a:schemeClr val="bg2">
                              <a:lumMod val="75000"/>
                            </a:schemeClr>
                          </a:solidFill>
                          <a:effectLst/>
                          <a:latin typeface="微软雅黑" panose="020B0503020204020204" charset="-122"/>
                          <a:ea typeface="微软雅黑" panose="020B0503020204020204" charset="-122"/>
                        </a:rPr>
                        <a:t>2.018</a:t>
                      </a:r>
                    </a:p>
                  </a:txBody>
                  <a:tcPr marL="68580" marR="68580" marT="0" marB="0" anchor="ctr"/>
                </a:tc>
                <a:tc>
                  <a:txBody>
                    <a:bodyPr/>
                    <a:lstStyle/>
                    <a:p>
                      <a:pPr algn="ctr">
                        <a:lnSpc>
                          <a:spcPts val="2200"/>
                        </a:lnSpc>
                      </a:pPr>
                      <a:r>
                        <a:rPr lang="en-US" sz="1050" kern="100" dirty="0">
                          <a:solidFill>
                            <a:schemeClr val="bg2">
                              <a:lumMod val="75000"/>
                            </a:schemeClr>
                          </a:solidFill>
                          <a:effectLst/>
                          <a:latin typeface="微软雅黑" panose="020B0503020204020204" charset="-122"/>
                          <a:ea typeface="微软雅黑" panose="020B0503020204020204" charset="-122"/>
                        </a:rPr>
                        <a:t>0.190</a:t>
                      </a:r>
                    </a:p>
                  </a:txBody>
                  <a:tcPr marL="68580" marR="68580" marT="0" marB="0" anchor="ctr"/>
                </a:tc>
                <a:extLst>
                  <a:ext uri="{0D108BD9-81ED-4DB2-BD59-A6C34878D82A}">
                    <a16:rowId xmlns:a16="http://schemas.microsoft.com/office/drawing/2014/main" val="10001"/>
                  </a:ext>
                </a:extLst>
              </a:tr>
              <a:tr h="315669">
                <a:tc>
                  <a:txBody>
                    <a:bodyPr/>
                    <a:lstStyle/>
                    <a:p>
                      <a:pPr algn="ctr">
                        <a:lnSpc>
                          <a:spcPts val="2200"/>
                        </a:lnSpc>
                      </a:pPr>
                      <a:r>
                        <a:rPr lang="en-US" sz="1050" kern="100">
                          <a:effectLst/>
                          <a:latin typeface="微软雅黑" panose="020B0503020204020204" charset="-122"/>
                          <a:ea typeface="微软雅黑" panose="020B0503020204020204" charset="-122"/>
                        </a:rPr>
                        <a:t>GBM</a:t>
                      </a:r>
                    </a:p>
                  </a:txBody>
                  <a:tcPr marL="68580" marR="68580" marT="0" marB="0"/>
                </a:tc>
                <a:tc>
                  <a:txBody>
                    <a:bodyPr/>
                    <a:lstStyle/>
                    <a:p>
                      <a:pPr algn="ctr">
                        <a:lnSpc>
                          <a:spcPts val="2200"/>
                        </a:lnSpc>
                      </a:pPr>
                      <a:r>
                        <a:rPr lang="en-US" sz="1050" kern="100" dirty="0">
                          <a:solidFill>
                            <a:schemeClr val="bg2">
                              <a:lumMod val="75000"/>
                            </a:schemeClr>
                          </a:solidFill>
                          <a:effectLst/>
                          <a:latin typeface="微软雅黑" panose="020B0503020204020204" charset="-122"/>
                          <a:ea typeface="微软雅黑" panose="020B0503020204020204" charset="-122"/>
                        </a:rPr>
                        <a:t>0.239</a:t>
                      </a:r>
                    </a:p>
                  </a:txBody>
                  <a:tcPr marL="68580" marR="68580" marT="0" marB="0" anchor="ctr"/>
                </a:tc>
                <a:tc>
                  <a:txBody>
                    <a:bodyPr/>
                    <a:lstStyle/>
                    <a:p>
                      <a:pPr algn="ctr">
                        <a:lnSpc>
                          <a:spcPts val="2200"/>
                        </a:lnSpc>
                      </a:pPr>
                      <a:r>
                        <a:rPr lang="en-US" sz="1050" kern="100" dirty="0">
                          <a:solidFill>
                            <a:schemeClr val="bg2">
                              <a:lumMod val="75000"/>
                            </a:schemeClr>
                          </a:solidFill>
                          <a:effectLst/>
                          <a:latin typeface="微软雅黑" panose="020B0503020204020204" charset="-122"/>
                          <a:ea typeface="微软雅黑" panose="020B0503020204020204" charset="-122"/>
                        </a:rPr>
                        <a:t>2.017</a:t>
                      </a:r>
                    </a:p>
                  </a:txBody>
                  <a:tcPr marL="68580" marR="68580" marT="0" marB="0" anchor="ctr"/>
                </a:tc>
                <a:tc>
                  <a:txBody>
                    <a:bodyPr/>
                    <a:lstStyle/>
                    <a:p>
                      <a:pPr algn="ctr">
                        <a:lnSpc>
                          <a:spcPts val="2200"/>
                        </a:lnSpc>
                      </a:pPr>
                      <a:r>
                        <a:rPr lang="en-US" sz="1050" kern="100" dirty="0">
                          <a:solidFill>
                            <a:schemeClr val="bg2">
                              <a:lumMod val="75000"/>
                            </a:schemeClr>
                          </a:solidFill>
                          <a:effectLst/>
                          <a:latin typeface="微软雅黑" panose="020B0503020204020204" charset="-122"/>
                          <a:ea typeface="微软雅黑" panose="020B0503020204020204" charset="-122"/>
                        </a:rPr>
                        <a:t>0.190</a:t>
                      </a:r>
                    </a:p>
                  </a:txBody>
                  <a:tcPr marL="68580" marR="68580" marT="0" marB="0" anchor="ctr"/>
                </a:tc>
                <a:extLst>
                  <a:ext uri="{0D108BD9-81ED-4DB2-BD59-A6C34878D82A}">
                    <a16:rowId xmlns:a16="http://schemas.microsoft.com/office/drawing/2014/main" val="10002"/>
                  </a:ext>
                </a:extLst>
              </a:tr>
              <a:tr h="315669">
                <a:tc>
                  <a:txBody>
                    <a:bodyPr/>
                    <a:lstStyle/>
                    <a:p>
                      <a:pPr algn="ctr">
                        <a:lnSpc>
                          <a:spcPts val="2200"/>
                        </a:lnSpc>
                      </a:pPr>
                      <a:r>
                        <a:rPr lang="en-US" sz="1050" kern="100">
                          <a:effectLst/>
                          <a:latin typeface="微软雅黑" panose="020B0503020204020204" charset="-122"/>
                          <a:ea typeface="微软雅黑" panose="020B0503020204020204" charset="-122"/>
                        </a:rPr>
                        <a:t>NAM</a:t>
                      </a:r>
                    </a:p>
                  </a:txBody>
                  <a:tcPr marL="68580" marR="68580" marT="0" marB="0"/>
                </a:tc>
                <a:tc>
                  <a:txBody>
                    <a:bodyPr/>
                    <a:lstStyle/>
                    <a:p>
                      <a:pPr algn="ctr">
                        <a:lnSpc>
                          <a:spcPts val="2200"/>
                        </a:lnSpc>
                      </a:pPr>
                      <a:r>
                        <a:rPr lang="en-US" sz="1050" kern="100">
                          <a:solidFill>
                            <a:schemeClr val="bg2">
                              <a:lumMod val="75000"/>
                            </a:schemeClr>
                          </a:solidFill>
                          <a:effectLst/>
                          <a:latin typeface="微软雅黑" panose="020B0503020204020204" charset="-122"/>
                          <a:ea typeface="微软雅黑" panose="020B0503020204020204" charset="-122"/>
                        </a:rPr>
                        <a:t>0.156</a:t>
                      </a:r>
                    </a:p>
                  </a:txBody>
                  <a:tcPr marL="68580" marR="68580" marT="0" marB="0" anchor="ctr"/>
                </a:tc>
                <a:tc>
                  <a:txBody>
                    <a:bodyPr/>
                    <a:lstStyle/>
                    <a:p>
                      <a:pPr algn="ctr">
                        <a:lnSpc>
                          <a:spcPts val="2200"/>
                        </a:lnSpc>
                      </a:pPr>
                      <a:r>
                        <a:rPr lang="en-US" sz="1050" kern="100" dirty="0">
                          <a:solidFill>
                            <a:schemeClr val="bg2">
                              <a:lumMod val="75000"/>
                            </a:schemeClr>
                          </a:solidFill>
                          <a:effectLst/>
                          <a:latin typeface="微软雅黑" panose="020B0503020204020204" charset="-122"/>
                          <a:ea typeface="微软雅黑" panose="020B0503020204020204" charset="-122"/>
                        </a:rPr>
                        <a:t>2.018</a:t>
                      </a:r>
                    </a:p>
                  </a:txBody>
                  <a:tcPr marL="68580" marR="68580" marT="0" marB="0" anchor="ctr"/>
                </a:tc>
                <a:tc>
                  <a:txBody>
                    <a:bodyPr/>
                    <a:lstStyle/>
                    <a:p>
                      <a:pPr algn="ctr">
                        <a:lnSpc>
                          <a:spcPts val="2200"/>
                        </a:lnSpc>
                      </a:pPr>
                      <a:r>
                        <a:rPr lang="en-US" sz="1050" kern="100" dirty="0">
                          <a:solidFill>
                            <a:schemeClr val="bg2">
                              <a:lumMod val="75000"/>
                            </a:schemeClr>
                          </a:solidFill>
                          <a:effectLst/>
                          <a:latin typeface="微软雅黑" panose="020B0503020204020204" charset="-122"/>
                          <a:ea typeface="微软雅黑" panose="020B0503020204020204" charset="-122"/>
                        </a:rPr>
                        <a:t>0.189</a:t>
                      </a:r>
                    </a:p>
                  </a:txBody>
                  <a:tcPr marL="68580" marR="68580" marT="0" marB="0" anchor="ctr"/>
                </a:tc>
                <a:extLst>
                  <a:ext uri="{0D108BD9-81ED-4DB2-BD59-A6C34878D82A}">
                    <a16:rowId xmlns:a16="http://schemas.microsoft.com/office/drawing/2014/main" val="10003"/>
                  </a:ext>
                </a:extLst>
              </a:tr>
              <a:tr h="315669">
                <a:tc>
                  <a:txBody>
                    <a:bodyPr/>
                    <a:lstStyle/>
                    <a:p>
                      <a:pPr algn="ctr">
                        <a:lnSpc>
                          <a:spcPts val="2200"/>
                        </a:lnSpc>
                      </a:pPr>
                      <a:r>
                        <a:rPr lang="en-US" sz="1050" kern="100" dirty="0">
                          <a:effectLst/>
                          <a:latin typeface="微软雅黑" panose="020B0503020204020204" charset="-122"/>
                          <a:ea typeface="微软雅黑" panose="020B0503020204020204" charset="-122"/>
                        </a:rPr>
                        <a:t>MTL-NAM</a:t>
                      </a:r>
                    </a:p>
                  </a:txBody>
                  <a:tcPr marL="68580" marR="68580" marT="0" marB="0"/>
                </a:tc>
                <a:tc>
                  <a:txBody>
                    <a:bodyPr/>
                    <a:lstStyle/>
                    <a:p>
                      <a:pPr algn="ctr">
                        <a:lnSpc>
                          <a:spcPts val="2200"/>
                        </a:lnSpc>
                      </a:pPr>
                      <a:r>
                        <a:rPr lang="en-US" sz="1050" kern="100">
                          <a:solidFill>
                            <a:schemeClr val="bg2">
                              <a:lumMod val="75000"/>
                            </a:schemeClr>
                          </a:solidFill>
                          <a:effectLst/>
                          <a:latin typeface="微软雅黑" panose="020B0503020204020204" charset="-122"/>
                          <a:ea typeface="微软雅黑" panose="020B0503020204020204" charset="-122"/>
                        </a:rPr>
                        <a:t>0.155</a:t>
                      </a:r>
                    </a:p>
                  </a:txBody>
                  <a:tcPr marL="68580" marR="68580" marT="0" marB="0" anchor="ctr"/>
                </a:tc>
                <a:tc>
                  <a:txBody>
                    <a:bodyPr/>
                    <a:lstStyle/>
                    <a:p>
                      <a:pPr algn="ctr">
                        <a:lnSpc>
                          <a:spcPts val="2200"/>
                        </a:lnSpc>
                      </a:pPr>
                      <a:r>
                        <a:rPr lang="en-US" sz="1050" kern="100">
                          <a:solidFill>
                            <a:schemeClr val="bg2">
                              <a:lumMod val="75000"/>
                            </a:schemeClr>
                          </a:solidFill>
                          <a:effectLst/>
                          <a:latin typeface="微软雅黑" panose="020B0503020204020204" charset="-122"/>
                          <a:ea typeface="微软雅黑" panose="020B0503020204020204" charset="-122"/>
                        </a:rPr>
                        <a:t>1.998</a:t>
                      </a:r>
                    </a:p>
                  </a:txBody>
                  <a:tcPr marL="68580" marR="68580" marT="0" marB="0" anchor="ctr"/>
                </a:tc>
                <a:tc>
                  <a:txBody>
                    <a:bodyPr/>
                    <a:lstStyle/>
                    <a:p>
                      <a:pPr algn="ctr">
                        <a:lnSpc>
                          <a:spcPts val="2200"/>
                        </a:lnSpc>
                      </a:pPr>
                      <a:r>
                        <a:rPr lang="en-US" sz="1050" kern="100" dirty="0">
                          <a:solidFill>
                            <a:schemeClr val="bg2">
                              <a:lumMod val="75000"/>
                            </a:schemeClr>
                          </a:solidFill>
                          <a:effectLst/>
                          <a:latin typeface="微软雅黑" panose="020B0503020204020204" charset="-122"/>
                          <a:ea typeface="微软雅黑" panose="020B0503020204020204" charset="-122"/>
                        </a:rPr>
                        <a:t>0.187</a:t>
                      </a:r>
                    </a:p>
                  </a:txBody>
                  <a:tcPr marL="68580" marR="68580" marT="0" marB="0" anchor="ctr"/>
                </a:tc>
                <a:extLst>
                  <a:ext uri="{0D108BD9-81ED-4DB2-BD59-A6C34878D82A}">
                    <a16:rowId xmlns:a16="http://schemas.microsoft.com/office/drawing/2014/main" val="10004"/>
                  </a:ext>
                </a:extLst>
              </a:tr>
            </a:tbl>
          </a:graphicData>
        </a:graphic>
      </p:graphicFrame>
      <p:graphicFrame>
        <p:nvGraphicFramePr>
          <p:cNvPr id="50" name="表格 49"/>
          <p:cNvGraphicFramePr>
            <a:graphicFrameLocks noGrp="1"/>
          </p:cNvGraphicFramePr>
          <p:nvPr/>
        </p:nvGraphicFramePr>
        <p:xfrm>
          <a:off x="1106208" y="4407031"/>
          <a:ext cx="4445524" cy="1503976"/>
        </p:xfrm>
        <a:graphic>
          <a:graphicData uri="http://schemas.openxmlformats.org/drawingml/2006/table">
            <a:tbl>
              <a:tblPr firstRow="1" firstCol="1" bandRow="1">
                <a:tableStyleId>{D03447BB-5D67-496B-8E87-E561075AD55C}</a:tableStyleId>
              </a:tblPr>
              <a:tblGrid>
                <a:gridCol w="1111381">
                  <a:extLst>
                    <a:ext uri="{9D8B030D-6E8A-4147-A177-3AD203B41FA5}">
                      <a16:colId xmlns:a16="http://schemas.microsoft.com/office/drawing/2014/main" val="20000"/>
                    </a:ext>
                  </a:extLst>
                </a:gridCol>
                <a:gridCol w="1111381">
                  <a:extLst>
                    <a:ext uri="{9D8B030D-6E8A-4147-A177-3AD203B41FA5}">
                      <a16:colId xmlns:a16="http://schemas.microsoft.com/office/drawing/2014/main" val="20001"/>
                    </a:ext>
                  </a:extLst>
                </a:gridCol>
                <a:gridCol w="1111381">
                  <a:extLst>
                    <a:ext uri="{9D8B030D-6E8A-4147-A177-3AD203B41FA5}">
                      <a16:colId xmlns:a16="http://schemas.microsoft.com/office/drawing/2014/main" val="20002"/>
                    </a:ext>
                  </a:extLst>
                </a:gridCol>
                <a:gridCol w="1111381">
                  <a:extLst>
                    <a:ext uri="{9D8B030D-6E8A-4147-A177-3AD203B41FA5}">
                      <a16:colId xmlns:a16="http://schemas.microsoft.com/office/drawing/2014/main" val="20003"/>
                    </a:ext>
                  </a:extLst>
                </a:gridCol>
              </a:tblGrid>
              <a:tr h="229633">
                <a:tc>
                  <a:txBody>
                    <a:bodyPr/>
                    <a:lstStyle/>
                    <a:p>
                      <a:pPr algn="ctr">
                        <a:lnSpc>
                          <a:spcPts val="2200"/>
                        </a:lnSpc>
                      </a:pPr>
                      <a:r>
                        <a:rPr lang="en-US" sz="1050" kern="100" dirty="0">
                          <a:effectLst/>
                          <a:latin typeface="微软雅黑" panose="020B0503020204020204" charset="-122"/>
                          <a:ea typeface="微软雅黑" panose="020B0503020204020204" charset="-122"/>
                        </a:rPr>
                        <a:t> </a:t>
                      </a:r>
                    </a:p>
                  </a:txBody>
                  <a:tcPr marL="68580" marR="68580" marT="0" marB="0">
                    <a:solidFill>
                      <a:srgbClr val="2F4F4F"/>
                    </a:solidFill>
                  </a:tcPr>
                </a:tc>
                <a:tc>
                  <a:txBody>
                    <a:bodyPr/>
                    <a:lstStyle/>
                    <a:p>
                      <a:pPr marR="0" algn="ctr" rtl="0">
                        <a:lnSpc>
                          <a:spcPts val="2200"/>
                        </a:lnSpc>
                        <a:spcBef>
                          <a:spcPts val="0"/>
                        </a:spcBef>
                        <a:spcAft>
                          <a:spcPts val="0"/>
                        </a:spcAft>
                        <a:buClr>
                          <a:srgbClr val="000000"/>
                        </a:buClr>
                        <a:buFont typeface="Arial" panose="020B0604020202020204"/>
                      </a:pPr>
                      <a:r>
                        <a:rPr lang="en-US" sz="1050" b="1" i="0" u="none" strike="noStrike" kern="100" cap="none" dirty="0">
                          <a:solidFill>
                            <a:schemeClr val="lt1"/>
                          </a:solidFill>
                          <a:effectLst/>
                          <a:latin typeface="微软雅黑" panose="020B0503020204020204" charset="-122"/>
                          <a:ea typeface="微软雅黑" panose="020B0503020204020204" charset="-122"/>
                          <a:cs typeface="+mn-cs"/>
                          <a:sym typeface="Arial" panose="020B0604020202020204"/>
                        </a:rPr>
                        <a:t>NLL</a:t>
                      </a:r>
                      <a:endParaRPr lang="en-US" altLang="en-US" sz="1050" b="1" i="0" u="none" strike="noStrike" kern="100" cap="none" dirty="0">
                        <a:solidFill>
                          <a:schemeClr val="lt1"/>
                        </a:solidFill>
                        <a:effectLst/>
                        <a:latin typeface="微软雅黑" panose="020B0503020204020204" charset="-122"/>
                        <a:ea typeface="微软雅黑" panose="020B0503020204020204" charset="-122"/>
                        <a:cs typeface="+mn-cs"/>
                        <a:sym typeface="Arial" panose="020B0604020202020204"/>
                      </a:endParaRPr>
                    </a:p>
                  </a:txBody>
                  <a:tcPr marL="68580" marR="68580" marT="0" marB="0">
                    <a:solidFill>
                      <a:srgbClr val="2F4F4F"/>
                    </a:solidFill>
                  </a:tcPr>
                </a:tc>
                <a:tc>
                  <a:txBody>
                    <a:bodyPr/>
                    <a:lstStyle/>
                    <a:p>
                      <a:pPr marR="0" algn="ctr" rtl="0">
                        <a:lnSpc>
                          <a:spcPts val="2200"/>
                        </a:lnSpc>
                        <a:spcBef>
                          <a:spcPts val="0"/>
                        </a:spcBef>
                        <a:spcAft>
                          <a:spcPts val="0"/>
                        </a:spcAft>
                        <a:buClr>
                          <a:srgbClr val="000000"/>
                        </a:buClr>
                        <a:buFont typeface="Arial" panose="020B0604020202020204"/>
                      </a:pPr>
                      <a:r>
                        <a:rPr lang="en-US" sz="1050" b="1" i="0" u="none" strike="noStrike" kern="100" cap="none" dirty="0">
                          <a:solidFill>
                            <a:schemeClr val="lt1"/>
                          </a:solidFill>
                          <a:effectLst/>
                          <a:latin typeface="微软雅黑" panose="020B0503020204020204" charset="-122"/>
                          <a:ea typeface="微软雅黑" panose="020B0503020204020204" charset="-122"/>
                          <a:cs typeface="+mn-cs"/>
                          <a:sym typeface="Arial" panose="020B0604020202020204"/>
                        </a:rPr>
                        <a:t>RMSE</a:t>
                      </a:r>
                      <a:endParaRPr lang="en-US" altLang="en-US" sz="1050" b="1" i="0" u="none" strike="noStrike" kern="100" cap="none" dirty="0">
                        <a:solidFill>
                          <a:schemeClr val="lt1"/>
                        </a:solidFill>
                        <a:effectLst/>
                        <a:latin typeface="微软雅黑" panose="020B0503020204020204" charset="-122"/>
                        <a:ea typeface="微软雅黑" panose="020B0503020204020204" charset="-122"/>
                        <a:cs typeface="+mn-cs"/>
                        <a:sym typeface="Arial" panose="020B0604020202020204"/>
                      </a:endParaRPr>
                    </a:p>
                  </a:txBody>
                  <a:tcPr marL="68580" marR="68580" marT="0" marB="0">
                    <a:solidFill>
                      <a:srgbClr val="2F4F4F"/>
                    </a:solidFill>
                  </a:tcPr>
                </a:tc>
                <a:tc>
                  <a:txBody>
                    <a:bodyPr/>
                    <a:lstStyle/>
                    <a:p>
                      <a:pPr marR="0" algn="ctr" rtl="0">
                        <a:lnSpc>
                          <a:spcPts val="2200"/>
                        </a:lnSpc>
                        <a:spcBef>
                          <a:spcPts val="0"/>
                        </a:spcBef>
                        <a:spcAft>
                          <a:spcPts val="0"/>
                        </a:spcAft>
                        <a:buClr>
                          <a:srgbClr val="000000"/>
                        </a:buClr>
                        <a:buFont typeface="Arial" panose="020B0604020202020204"/>
                      </a:pPr>
                      <a:r>
                        <a:rPr lang="en-US" sz="1050" b="1" i="0" u="none" strike="noStrike" kern="100" cap="none" dirty="0">
                          <a:solidFill>
                            <a:schemeClr val="lt1"/>
                          </a:solidFill>
                          <a:effectLst/>
                          <a:latin typeface="微软雅黑" panose="020B0503020204020204" charset="-122"/>
                          <a:ea typeface="微软雅黑" panose="020B0503020204020204" charset="-122"/>
                          <a:cs typeface="+mn-cs"/>
                          <a:sym typeface="Arial" panose="020B0604020202020204"/>
                        </a:rPr>
                        <a:t>MAE</a:t>
                      </a:r>
                      <a:endParaRPr lang="en-US" altLang="en-US" sz="1050" b="1" i="0" u="none" strike="noStrike" kern="100" cap="none" dirty="0">
                        <a:solidFill>
                          <a:schemeClr val="lt1"/>
                        </a:solidFill>
                        <a:effectLst/>
                        <a:latin typeface="微软雅黑" panose="020B0503020204020204" charset="-122"/>
                        <a:ea typeface="微软雅黑" panose="020B0503020204020204" charset="-122"/>
                        <a:cs typeface="+mn-cs"/>
                        <a:sym typeface="Arial" panose="020B0604020202020204"/>
                      </a:endParaRPr>
                    </a:p>
                  </a:txBody>
                  <a:tcPr marL="68580" marR="68580" marT="0" marB="0">
                    <a:solidFill>
                      <a:srgbClr val="2F4F4F"/>
                    </a:solidFill>
                  </a:tcPr>
                </a:tc>
                <a:extLst>
                  <a:ext uri="{0D108BD9-81ED-4DB2-BD59-A6C34878D82A}">
                    <a16:rowId xmlns:a16="http://schemas.microsoft.com/office/drawing/2014/main" val="10000"/>
                  </a:ext>
                </a:extLst>
              </a:tr>
              <a:tr h="315669">
                <a:tc>
                  <a:txBody>
                    <a:bodyPr/>
                    <a:lstStyle/>
                    <a:p>
                      <a:pPr algn="ctr">
                        <a:lnSpc>
                          <a:spcPts val="2200"/>
                        </a:lnSpc>
                      </a:pPr>
                      <a:r>
                        <a:rPr lang="en-US" sz="1050" i="0" kern="100" dirty="0">
                          <a:effectLst/>
                          <a:latin typeface="微软雅黑" panose="020B0503020204020204" charset="-122"/>
                          <a:ea typeface="微软雅黑" panose="020B0503020204020204" charset="-122"/>
                        </a:rPr>
                        <a:t>GLM</a:t>
                      </a:r>
                    </a:p>
                  </a:txBody>
                  <a:tcPr marL="68580" marR="68580" marT="0" marB="0"/>
                </a:tc>
                <a:tc>
                  <a:txBody>
                    <a:bodyPr/>
                    <a:lstStyle/>
                    <a:p>
                      <a:pPr algn="ctr">
                        <a:lnSpc>
                          <a:spcPts val="2200"/>
                        </a:lnSpc>
                      </a:pPr>
                      <a:r>
                        <a:rPr lang="en-US" sz="1050" kern="100" dirty="0">
                          <a:solidFill>
                            <a:schemeClr val="bg1">
                              <a:lumMod val="95000"/>
                            </a:schemeClr>
                          </a:solidFill>
                          <a:effectLst/>
                          <a:latin typeface="微软雅黑" panose="020B0503020204020204" charset="-122"/>
                          <a:ea typeface="微软雅黑" panose="020B0503020204020204" charset="-122"/>
                        </a:rPr>
                        <a:t>1.708</a:t>
                      </a:r>
                    </a:p>
                  </a:txBody>
                  <a:tcPr marL="68580" marR="68580" marT="0" marB="0" anchor="ctr"/>
                </a:tc>
                <a:tc>
                  <a:txBody>
                    <a:bodyPr/>
                    <a:lstStyle/>
                    <a:p>
                      <a:pPr algn="ctr">
                        <a:lnSpc>
                          <a:spcPts val="2200"/>
                        </a:lnSpc>
                      </a:pPr>
                      <a:r>
                        <a:rPr lang="en-US" sz="1050" kern="100" dirty="0">
                          <a:solidFill>
                            <a:schemeClr val="bg1">
                              <a:lumMod val="95000"/>
                            </a:schemeClr>
                          </a:solidFill>
                          <a:effectLst/>
                          <a:latin typeface="微软雅黑" panose="020B0503020204020204" charset="-122"/>
                          <a:ea typeface="微软雅黑" panose="020B0503020204020204" charset="-122"/>
                        </a:rPr>
                        <a:t>21387.021</a:t>
                      </a:r>
                    </a:p>
                  </a:txBody>
                  <a:tcPr marL="68580" marR="68580" marT="0" marB="0" anchor="ctr"/>
                </a:tc>
                <a:tc>
                  <a:txBody>
                    <a:bodyPr/>
                    <a:lstStyle/>
                    <a:p>
                      <a:pPr algn="ctr">
                        <a:lnSpc>
                          <a:spcPts val="2200"/>
                        </a:lnSpc>
                      </a:pPr>
                      <a:r>
                        <a:rPr lang="en-US" sz="1050" kern="100" dirty="0">
                          <a:solidFill>
                            <a:schemeClr val="bg1">
                              <a:lumMod val="95000"/>
                            </a:schemeClr>
                          </a:solidFill>
                          <a:effectLst/>
                          <a:latin typeface="微软雅黑" panose="020B0503020204020204" charset="-122"/>
                          <a:ea typeface="微软雅黑" panose="020B0503020204020204" charset="-122"/>
                        </a:rPr>
                        <a:t>2228.850</a:t>
                      </a:r>
                    </a:p>
                  </a:txBody>
                  <a:tcPr marL="68580" marR="68580" marT="0" marB="0" anchor="ctr"/>
                </a:tc>
                <a:extLst>
                  <a:ext uri="{0D108BD9-81ED-4DB2-BD59-A6C34878D82A}">
                    <a16:rowId xmlns:a16="http://schemas.microsoft.com/office/drawing/2014/main" val="10001"/>
                  </a:ext>
                </a:extLst>
              </a:tr>
              <a:tr h="315669">
                <a:tc>
                  <a:txBody>
                    <a:bodyPr/>
                    <a:lstStyle/>
                    <a:p>
                      <a:pPr algn="ctr">
                        <a:lnSpc>
                          <a:spcPts val="2200"/>
                        </a:lnSpc>
                      </a:pPr>
                      <a:r>
                        <a:rPr lang="en-US" sz="1050" i="0" kern="100" dirty="0">
                          <a:effectLst/>
                          <a:latin typeface="微软雅黑" panose="020B0503020204020204" charset="-122"/>
                          <a:ea typeface="微软雅黑" panose="020B0503020204020204" charset="-122"/>
                        </a:rPr>
                        <a:t>GBM</a:t>
                      </a:r>
                    </a:p>
                  </a:txBody>
                  <a:tcPr marL="68580" marR="68580" marT="0" marB="0"/>
                </a:tc>
                <a:tc>
                  <a:txBody>
                    <a:bodyPr/>
                    <a:lstStyle/>
                    <a:p>
                      <a:pPr algn="ctr">
                        <a:lnSpc>
                          <a:spcPts val="2200"/>
                        </a:lnSpc>
                      </a:pPr>
                      <a:r>
                        <a:rPr lang="en-US" sz="1050" kern="100">
                          <a:solidFill>
                            <a:schemeClr val="bg1">
                              <a:lumMod val="95000"/>
                            </a:schemeClr>
                          </a:solidFill>
                          <a:effectLst/>
                          <a:latin typeface="微软雅黑" panose="020B0503020204020204" charset="-122"/>
                          <a:ea typeface="微软雅黑" panose="020B0503020204020204" charset="-122"/>
                        </a:rPr>
                        <a:t>2.759</a:t>
                      </a:r>
                    </a:p>
                  </a:txBody>
                  <a:tcPr marL="68580" marR="68580" marT="0" marB="0" anchor="ctr"/>
                </a:tc>
                <a:tc>
                  <a:txBody>
                    <a:bodyPr/>
                    <a:lstStyle/>
                    <a:p>
                      <a:pPr algn="ctr">
                        <a:lnSpc>
                          <a:spcPts val="2200"/>
                        </a:lnSpc>
                      </a:pPr>
                      <a:r>
                        <a:rPr lang="en-US" sz="1050" kern="100">
                          <a:solidFill>
                            <a:schemeClr val="bg1">
                              <a:lumMod val="95000"/>
                            </a:schemeClr>
                          </a:solidFill>
                          <a:effectLst/>
                          <a:latin typeface="微软雅黑" panose="020B0503020204020204" charset="-122"/>
                          <a:ea typeface="微软雅黑" panose="020B0503020204020204" charset="-122"/>
                        </a:rPr>
                        <a:t>21369.402</a:t>
                      </a:r>
                    </a:p>
                  </a:txBody>
                  <a:tcPr marL="68580" marR="68580" marT="0" marB="0" anchor="ctr"/>
                </a:tc>
                <a:tc>
                  <a:txBody>
                    <a:bodyPr/>
                    <a:lstStyle/>
                    <a:p>
                      <a:pPr algn="ctr">
                        <a:lnSpc>
                          <a:spcPts val="2200"/>
                        </a:lnSpc>
                      </a:pPr>
                      <a:r>
                        <a:rPr lang="en-US" sz="1050" kern="100" dirty="0">
                          <a:solidFill>
                            <a:schemeClr val="bg1">
                              <a:lumMod val="95000"/>
                            </a:schemeClr>
                          </a:solidFill>
                          <a:effectLst/>
                          <a:latin typeface="微软雅黑" panose="020B0503020204020204" charset="-122"/>
                          <a:ea typeface="微软雅黑" panose="020B0503020204020204" charset="-122"/>
                        </a:rPr>
                        <a:t>1708.529</a:t>
                      </a:r>
                    </a:p>
                  </a:txBody>
                  <a:tcPr marL="68580" marR="68580" marT="0" marB="0" anchor="ctr"/>
                </a:tc>
                <a:extLst>
                  <a:ext uri="{0D108BD9-81ED-4DB2-BD59-A6C34878D82A}">
                    <a16:rowId xmlns:a16="http://schemas.microsoft.com/office/drawing/2014/main" val="10002"/>
                  </a:ext>
                </a:extLst>
              </a:tr>
              <a:tr h="315669">
                <a:tc>
                  <a:txBody>
                    <a:bodyPr/>
                    <a:lstStyle/>
                    <a:p>
                      <a:pPr algn="ctr">
                        <a:lnSpc>
                          <a:spcPts val="2200"/>
                        </a:lnSpc>
                      </a:pPr>
                      <a:r>
                        <a:rPr lang="en-US" sz="1050" i="0" kern="100" dirty="0">
                          <a:effectLst/>
                          <a:latin typeface="微软雅黑" panose="020B0503020204020204" charset="-122"/>
                          <a:ea typeface="微软雅黑" panose="020B0503020204020204" charset="-122"/>
                        </a:rPr>
                        <a:t>NAM</a:t>
                      </a:r>
                    </a:p>
                  </a:txBody>
                  <a:tcPr marL="68580" marR="68580" marT="0" marB="0"/>
                </a:tc>
                <a:tc>
                  <a:txBody>
                    <a:bodyPr/>
                    <a:lstStyle/>
                    <a:p>
                      <a:pPr algn="ctr">
                        <a:lnSpc>
                          <a:spcPts val="2200"/>
                        </a:lnSpc>
                      </a:pPr>
                      <a:r>
                        <a:rPr lang="en-US" sz="1050" kern="100">
                          <a:solidFill>
                            <a:schemeClr val="bg1">
                              <a:lumMod val="95000"/>
                            </a:schemeClr>
                          </a:solidFill>
                          <a:effectLst/>
                          <a:latin typeface="微软雅黑" panose="020B0503020204020204" charset="-122"/>
                          <a:ea typeface="微软雅黑" panose="020B0503020204020204" charset="-122"/>
                        </a:rPr>
                        <a:t>1.620</a:t>
                      </a:r>
                    </a:p>
                  </a:txBody>
                  <a:tcPr marL="68580" marR="68580" marT="0" marB="0" anchor="ctr"/>
                </a:tc>
                <a:tc>
                  <a:txBody>
                    <a:bodyPr/>
                    <a:lstStyle/>
                    <a:p>
                      <a:pPr algn="ctr">
                        <a:lnSpc>
                          <a:spcPts val="2200"/>
                        </a:lnSpc>
                      </a:pPr>
                      <a:r>
                        <a:rPr lang="en-US" sz="1050" kern="100">
                          <a:solidFill>
                            <a:schemeClr val="bg1">
                              <a:lumMod val="95000"/>
                            </a:schemeClr>
                          </a:solidFill>
                          <a:effectLst/>
                          <a:latin typeface="微软雅黑" panose="020B0503020204020204" charset="-122"/>
                          <a:ea typeface="微软雅黑" panose="020B0503020204020204" charset="-122"/>
                        </a:rPr>
                        <a:t>21320.620</a:t>
                      </a:r>
                    </a:p>
                  </a:txBody>
                  <a:tcPr marL="68580" marR="68580" marT="0" marB="0" anchor="ctr"/>
                </a:tc>
                <a:tc>
                  <a:txBody>
                    <a:bodyPr/>
                    <a:lstStyle/>
                    <a:p>
                      <a:pPr algn="ctr">
                        <a:lnSpc>
                          <a:spcPts val="2200"/>
                        </a:lnSpc>
                      </a:pPr>
                      <a:r>
                        <a:rPr lang="en-US" sz="1050" kern="100" dirty="0">
                          <a:solidFill>
                            <a:schemeClr val="bg1">
                              <a:lumMod val="95000"/>
                            </a:schemeClr>
                          </a:solidFill>
                          <a:effectLst/>
                          <a:latin typeface="微软雅黑" panose="020B0503020204020204" charset="-122"/>
                          <a:ea typeface="微软雅黑" panose="020B0503020204020204" charset="-122"/>
                        </a:rPr>
                        <a:t>2219.412</a:t>
                      </a:r>
                    </a:p>
                  </a:txBody>
                  <a:tcPr marL="68580" marR="68580" marT="0" marB="0" anchor="ctr"/>
                </a:tc>
                <a:extLst>
                  <a:ext uri="{0D108BD9-81ED-4DB2-BD59-A6C34878D82A}">
                    <a16:rowId xmlns:a16="http://schemas.microsoft.com/office/drawing/2014/main" val="10003"/>
                  </a:ext>
                </a:extLst>
              </a:tr>
              <a:tr h="315669">
                <a:tc>
                  <a:txBody>
                    <a:bodyPr/>
                    <a:lstStyle/>
                    <a:p>
                      <a:pPr algn="ctr">
                        <a:lnSpc>
                          <a:spcPts val="2200"/>
                        </a:lnSpc>
                      </a:pPr>
                      <a:r>
                        <a:rPr lang="en-US" sz="1050" i="0" kern="100" dirty="0">
                          <a:effectLst/>
                          <a:latin typeface="微软雅黑" panose="020B0503020204020204" charset="-122"/>
                          <a:ea typeface="微软雅黑" panose="020B0503020204020204" charset="-122"/>
                        </a:rPr>
                        <a:t>MTL-NAM</a:t>
                      </a:r>
                    </a:p>
                  </a:txBody>
                  <a:tcPr marL="68580" marR="68580" marT="0" marB="0"/>
                </a:tc>
                <a:tc>
                  <a:txBody>
                    <a:bodyPr/>
                    <a:lstStyle/>
                    <a:p>
                      <a:pPr algn="ctr">
                        <a:lnSpc>
                          <a:spcPts val="2200"/>
                        </a:lnSpc>
                      </a:pPr>
                      <a:r>
                        <a:rPr lang="en-US" sz="1050" b="1" kern="100">
                          <a:solidFill>
                            <a:schemeClr val="bg1">
                              <a:lumMod val="95000"/>
                            </a:schemeClr>
                          </a:solidFill>
                          <a:effectLst/>
                          <a:latin typeface="微软雅黑" panose="020B0503020204020204" charset="-122"/>
                          <a:ea typeface="微软雅黑" panose="020B0503020204020204" charset="-122"/>
                        </a:rPr>
                        <a:t>1.605</a:t>
                      </a:r>
                    </a:p>
                  </a:txBody>
                  <a:tcPr marL="68580" marR="68580" marT="0" marB="0" anchor="ctr"/>
                </a:tc>
                <a:tc>
                  <a:txBody>
                    <a:bodyPr/>
                    <a:lstStyle/>
                    <a:p>
                      <a:pPr algn="ctr">
                        <a:lnSpc>
                          <a:spcPts val="2200"/>
                        </a:lnSpc>
                      </a:pPr>
                      <a:r>
                        <a:rPr lang="en-US" sz="1050" b="1" kern="100">
                          <a:solidFill>
                            <a:schemeClr val="bg1">
                              <a:lumMod val="95000"/>
                            </a:schemeClr>
                          </a:solidFill>
                          <a:effectLst/>
                          <a:latin typeface="微软雅黑" panose="020B0503020204020204" charset="-122"/>
                          <a:ea typeface="微软雅黑" panose="020B0503020204020204" charset="-122"/>
                        </a:rPr>
                        <a:t>21003.867</a:t>
                      </a:r>
                    </a:p>
                  </a:txBody>
                  <a:tcPr marL="68580" marR="68580" marT="0" marB="0" anchor="ctr"/>
                </a:tc>
                <a:tc>
                  <a:txBody>
                    <a:bodyPr/>
                    <a:lstStyle/>
                    <a:p>
                      <a:pPr algn="ctr">
                        <a:lnSpc>
                          <a:spcPts val="2200"/>
                        </a:lnSpc>
                      </a:pPr>
                      <a:r>
                        <a:rPr lang="en-US" sz="1050" b="1" kern="100" dirty="0">
                          <a:solidFill>
                            <a:schemeClr val="bg1">
                              <a:lumMod val="95000"/>
                            </a:schemeClr>
                          </a:solidFill>
                          <a:effectLst/>
                          <a:latin typeface="微软雅黑" panose="020B0503020204020204" charset="-122"/>
                          <a:ea typeface="微软雅黑" panose="020B0503020204020204" charset="-122"/>
                        </a:rPr>
                        <a:t>1634.039</a:t>
                      </a:r>
                    </a:p>
                  </a:txBody>
                  <a:tcPr marL="68580" marR="68580" marT="0" marB="0" anchor="ctr"/>
                </a:tc>
                <a:extLst>
                  <a:ext uri="{0D108BD9-81ED-4DB2-BD59-A6C34878D82A}">
                    <a16:rowId xmlns:a16="http://schemas.microsoft.com/office/drawing/2014/main" val="10004"/>
                  </a:ext>
                </a:extLst>
              </a:tr>
            </a:tbl>
          </a:graphicData>
        </a:graphic>
      </p:graphicFrame>
      <p:sp>
        <p:nvSpPr>
          <p:cNvPr id="57" name="文本框 56"/>
          <p:cNvSpPr txBox="1"/>
          <p:nvPr/>
        </p:nvSpPr>
        <p:spPr>
          <a:xfrm>
            <a:off x="1142738" y="6000993"/>
            <a:ext cx="4445524" cy="477054"/>
          </a:xfrm>
          <a:prstGeom prst="rect">
            <a:avLst/>
          </a:prstGeom>
          <a:noFill/>
        </p:spPr>
        <p:txBody>
          <a:bodyPr wrap="square" rtlCol="0">
            <a:spAutoFit/>
          </a:bodyPr>
          <a:lstStyle/>
          <a:p>
            <a:r>
              <a:rPr lang="zh-CN" altLang="zh-CN" sz="1100" dirty="0">
                <a:solidFill>
                  <a:srgbClr val="666666"/>
                </a:solidFill>
                <a:latin typeface="微软雅黑" panose="020B0503020204020204" charset="-122"/>
                <a:ea typeface="微软雅黑" panose="020B0503020204020204" charset="-122"/>
              </a:rPr>
              <a:t>Test-set performance for claim frequency (top) and claim severity (bottom)</a:t>
            </a:r>
            <a:r>
              <a:rPr lang="zh-CN" altLang="en-US" sz="1100" dirty="0">
                <a:solidFill>
                  <a:srgbClr val="666666"/>
                </a:solidFill>
                <a:latin typeface="微软雅黑" panose="020B0503020204020204" charset="-122"/>
                <a:ea typeface="微软雅黑" panose="020B0503020204020204" charset="-122"/>
              </a:rPr>
              <a:t/>
            </a:r>
            <a:r>
              <a:rPr lang="zh-CN" altLang="zh-CN" sz="1100" dirty="0">
                <a:solidFill>
                  <a:srgbClr val="666666"/>
                </a:solidFill>
                <a:latin typeface="微软雅黑" panose="020B0503020204020204" charset="-122"/>
                <a:ea typeface="微软雅黑" panose="020B0503020204020204" charset="-122"/>
              </a:rPr>
              <a:t/>
            </a:r>
            <a:r>
              <a:rPr lang="zh-CN" altLang="en-US" sz="1100" dirty="0">
                <a:solidFill>
                  <a:srgbClr val="666666"/>
                </a:solidFill>
                <a:latin typeface="微软雅黑" panose="020B0503020204020204" charset="-122"/>
                <a:ea typeface="微软雅黑" panose="020B0503020204020204" charset="-122"/>
              </a:rPr>
              <a:t/>
            </a:r>
            <a:r>
              <a:rPr lang="zh-CN" altLang="zh-CN" sz="1100" dirty="0">
                <a:solidFill>
                  <a:srgbClr val="666666"/>
                </a:solidFill>
                <a:latin typeface="微软雅黑" panose="020B0503020204020204" charset="-122"/>
                <a:ea typeface="微软雅黑" panose="020B0503020204020204" charset="-122"/>
              </a:rPr>
              <a:t/>
            </a:r>
          </a:p>
          <a:p>
            <a:endParaRPr lang="zh-CN" altLang="en-US" dirty="0">
              <a:latin typeface="微软雅黑" panose="020B0503020204020204" charset="-122"/>
              <a:ea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F5F5">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Interpretability: Shape Functions</a:t>
            </a:r>
            <a:r>
              <a:rPr lang="en-US" sz="32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3" name="AutoShape 3"/>
          <p:cNvSpPr/>
          <p:nvPr/>
        </p:nvSpPr>
        <p:spPr>
          <a:xfrm>
            <a:off x="762000" y="1397000"/>
            <a:ext cx="4826000" cy="1651000"/>
          </a:xfrm>
          <a:prstGeom prst="roundRect">
            <a:avLst>
              <a:gd name="adj" fmla="val 9230"/>
            </a:avLst>
          </a:prstGeom>
          <a:solidFill>
            <a:srgbClr val="FFFFFF">
              <a:alpha val="100000"/>
            </a:srgbClr>
          </a:solidFill>
          <a:ln w="25400" cap="flat" cmpd="sng">
            <a:noFill/>
            <a:prstDash val="solid"/>
            <a:round/>
          </a:ln>
          <a:effectLst>
            <a:outerShdw blurRad="190500" dist="50800" dir="5400000" algn="tl" rotWithShape="0">
              <a:srgbClr val="000000">
                <a:alpha val="6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1625600"/>
            <a:ext cx="457200" cy="457200"/>
          </a:xfrm>
          <a:prstGeom prst="rect">
            <a:avLst/>
          </a:prstGeom>
        </p:spPr>
      </p:pic>
      <p:sp>
        <p:nvSpPr>
          <p:cNvPr id="5" name="AutoShape 5"/>
          <p:cNvSpPr/>
          <p:nvPr/>
        </p:nvSpPr>
        <p:spPr>
          <a:xfrm>
            <a:off x="1651000" y="1625600"/>
            <a:ext cx="3683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Key Findings</a:t>
            </a:r>
          </a:p>
        </p:txBody>
      </p:sp>
      <p:sp>
        <p:nvSpPr>
          <p:cNvPr id="6" name="AutoShape 6"/>
          <p:cNvSpPr/>
          <p:nvPr/>
        </p:nvSpPr>
        <p:spPr>
          <a:xfrm>
            <a:off x="1016000" y="2159000"/>
            <a:ext cx="4318000" cy="762000"/>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1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MTL-NAM reveals nonlinear effects of risk factors on claim frequency and severity, with patterns broadly consistent with actuarial domain knowledge.</a:t>
            </a:r>
            <a:r>
              <a:rPr lang="en-US" sz="12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p>
        </p:txBody>
      </p:sp>
      <p:sp>
        <p:nvSpPr>
          <p:cNvPr id="7" name="AutoShape 7"/>
          <p:cNvSpPr/>
          <p:nvPr/>
        </p:nvSpPr>
        <p:spPr>
          <a:xfrm>
            <a:off x="762000" y="3420110"/>
            <a:ext cx="4826000" cy="2729230"/>
          </a:xfrm>
          <a:prstGeom prst="roundRect">
            <a:avLst>
              <a:gd name="adj" fmla="val 6315"/>
            </a:avLst>
          </a:prstGeom>
          <a:solidFill>
            <a:srgbClr val="FFFFFF">
              <a:alpha val="100000"/>
            </a:srgbClr>
          </a:solidFill>
          <a:ln w="25400" cap="flat" cmpd="sng">
            <a:noFill/>
            <a:prstDash val="solid"/>
            <a:round/>
          </a:ln>
          <a:effectLst>
            <a:outerShdw blurRad="190500" dist="50800" dir="5400000" algn="tl" rotWithShape="0">
              <a:srgbClr val="000000">
                <a:alpha val="6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8" name="AutoShape 8"/>
          <p:cNvSpPr/>
          <p:nvPr/>
        </p:nvSpPr>
        <p:spPr>
          <a:xfrm>
            <a:off x="1016000" y="3492500"/>
            <a:ext cx="4318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zh-CN" altLang="en-US" sz="1600" b="1" i="0" u="none" strike="noStrike" dirty="0">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Heterogeneous Effects Across Frequency and Severity</a:t>
            </a:r>
          </a:p>
        </p:txBody>
      </p:sp>
      <p:sp>
        <p:nvSpPr>
          <p:cNvPr id="9" name="AutoShape 9"/>
          <p:cNvSpPr/>
          <p:nvPr/>
        </p:nvSpPr>
        <p:spPr>
          <a:xfrm>
            <a:off x="1016000" y="4064000"/>
            <a:ext cx="4318000" cy="889000"/>
          </a:xfrm>
          <a:prstGeom prst="roundRect">
            <a:avLst>
              <a:gd name="adj" fmla="val 11428"/>
            </a:avLst>
          </a:prstGeom>
          <a:solidFill>
            <a:srgbClr val="F0F8F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6500" y="4292600"/>
            <a:ext cx="406400" cy="406400"/>
          </a:xfrm>
          <a:prstGeom prst="rect">
            <a:avLst/>
          </a:prstGeom>
        </p:spPr>
      </p:pic>
      <p:sp>
        <p:nvSpPr>
          <p:cNvPr id="11" name="AutoShape 11"/>
          <p:cNvSpPr/>
          <p:nvPr/>
        </p:nvSpPr>
        <p:spPr>
          <a:xfrm>
            <a:off x="1733485" y="4178300"/>
            <a:ext cx="3429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0" b="1" i="0" u="none" strike="noStrike" dirty="0" err="1">
                <a:solidFill>
                  <a:srgbClr val="333333"/>
                </a:solidFill>
                <a:latin typeface="微软雅黑" panose="020B0503020204020204" charset="-122"/>
                <a:ea typeface="微软雅黑" panose="020B0503020204020204" charset="-122"/>
                <a:cs typeface="Noto Sans SC" panose="020B0200000000000000" charset="-122"/>
                <a:sym typeface="Noto Sans SC" panose="020B0200000000000000" charset="-122"/>
              </a:rPr>
              <a:t>Claim frequency: pronounced nonlinear and piecewise effects</a:t>
            </a:r>
            <a:r>
              <a:rPr lang="en-US" sz="1300" b="1" i="0" u="none" strike="noStrike" dirty="0">
                <a:solidFill>
                  <a:srgbClr val="333333"/>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zh-CN" altLang="en-US" sz="1300" b="1" dirty="0">
                <a:solidFill>
                  <a:srgbClr val="333333"/>
                </a:solidFill>
                <a:latin typeface="微软雅黑" panose="020B0503020204020204" charset="-122"/>
                <a:ea typeface="微软雅黑" panose="020B0503020204020204" charset="-122"/>
                <a:sym typeface="Noto Sans SC" panose="020B0200000000000000" charset="-122"/>
              </a:rPr>
              <a:t/>
            </a:r>
            <a:endParaRPr lang="en-US" sz="1300" b="1" dirty="0">
              <a:solidFill>
                <a:srgbClr val="333333"/>
              </a:solidFill>
              <a:latin typeface="微软雅黑" panose="020B0503020204020204" charset="-122"/>
              <a:ea typeface="微软雅黑" panose="020B0503020204020204" charset="-122"/>
            </a:endParaRPr>
          </a:p>
        </p:txBody>
      </p:sp>
      <p:sp>
        <p:nvSpPr>
          <p:cNvPr id="12" name="AutoShape 12"/>
          <p:cNvSpPr/>
          <p:nvPr/>
        </p:nvSpPr>
        <p:spPr>
          <a:xfrm>
            <a:off x="1016000" y="5080000"/>
            <a:ext cx="4318000" cy="889000"/>
          </a:xfrm>
          <a:prstGeom prst="roundRect">
            <a:avLst>
              <a:gd name="adj" fmla="val 11428"/>
            </a:avLst>
          </a:prstGeom>
          <a:solidFill>
            <a:srgbClr val="F0FFF4">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3" name="Picture 1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06500" y="5308600"/>
            <a:ext cx="406400" cy="406400"/>
          </a:xfrm>
          <a:prstGeom prst="rect">
            <a:avLst/>
          </a:prstGeom>
        </p:spPr>
      </p:pic>
      <p:sp>
        <p:nvSpPr>
          <p:cNvPr id="14" name="AutoShape 14"/>
          <p:cNvSpPr/>
          <p:nvPr/>
        </p:nvSpPr>
        <p:spPr>
          <a:xfrm>
            <a:off x="1778000" y="5207000"/>
            <a:ext cx="3429000" cy="635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0" b="1" i="0" u="none" strike="noStrike" dirty="0">
                <a:solidFill>
                  <a:srgbClr val="333333"/>
                </a:solidFill>
                <a:latin typeface="微软雅黑" panose="020B0503020204020204" charset="-122"/>
                <a:ea typeface="微软雅黑" panose="020B0503020204020204" charset="-122"/>
                <a:cs typeface="Noto Sans SC" panose="020B0200000000000000" charset="-122"/>
                <a:sym typeface="Noto Sans SC" panose="020B0200000000000000" charset="-122"/>
              </a:rPr>
              <a:t>Claim severity: different feature-effect mechanisms</a:t>
            </a:r>
            <a:r>
              <a:rPr lang="zh-CN" altLang="en-US" sz="1300" b="1" i="0" u="none" strike="noStrike" dirty="0">
                <a:solidFill>
                  <a:srgbClr val="333333"/>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300" b="1" i="0" u="none" strike="noStrike" dirty="0" err="1">
                <a:solidFill>
                  <a:srgbClr val="333333"/>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300" b="1" i="0" u="none" strike="noStrike" dirty="0">
                <a:solidFill>
                  <a:srgbClr val="333333"/>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zh-CN" altLang="en-US" sz="1300" b="1" i="0" u="none" strike="noStrike" dirty="0">
                <a:solidFill>
                  <a:srgbClr val="333333"/>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dirty="0">
              <a:latin typeface="微软雅黑" panose="020B0503020204020204" charset="-122"/>
              <a:ea typeface="微软雅黑" panose="020B0503020204020204" charset="-122"/>
            </a:endParaRPr>
          </a:p>
        </p:txBody>
      </p:sp>
      <p:sp>
        <p:nvSpPr>
          <p:cNvPr id="15" name="AutoShape 15"/>
          <p:cNvSpPr/>
          <p:nvPr/>
        </p:nvSpPr>
        <p:spPr>
          <a:xfrm>
            <a:off x="6511333" y="1077863"/>
            <a:ext cx="4689833" cy="5591273"/>
          </a:xfrm>
          <a:prstGeom prst="roundRect">
            <a:avLst>
              <a:gd name="adj" fmla="val 3333"/>
            </a:avLst>
          </a:prstGeom>
          <a:solidFill>
            <a:srgbClr val="FFFFFF">
              <a:alpha val="100000"/>
            </a:srgbClr>
          </a:solidFill>
          <a:ln w="25400" cap="flat" cmpd="sng">
            <a:noFill/>
            <a:prstDash val="solid"/>
            <a:round/>
          </a:ln>
          <a:effectLst>
            <a:outerShdw blurRad="254000" dist="76200" dir="54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6" name="AutoShape 16"/>
          <p:cNvSpPr/>
          <p:nvPr/>
        </p:nvSpPr>
        <p:spPr>
          <a:xfrm>
            <a:off x="6096000" y="6332653"/>
            <a:ext cx="563906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altLang="zh-CN" sz="1050" b="0" i="0" u="none" strike="noStrike" dirty="0">
                <a:solidFill>
                  <a:srgbClr val="969696"/>
                </a:solidFill>
                <a:latin typeface="微软雅黑" panose="020B0503020204020204" charset="-122"/>
                <a:ea typeface="微软雅黑" panose="020B0503020204020204" charset="-122"/>
                <a:cs typeface="微软雅黑" panose="020B0503020204020204" charset="-122"/>
                <a:sym typeface="Noto Sans SC" panose="020B0200000000000000" charset="-122"/>
              </a:rPr>
              <a:t>MTL-NAM shape functions for claim frequency (top) and claim severity (bottom)</a:t>
            </a:r>
            <a:r>
              <a:rPr lang="zh-CN" altLang="en-US" sz="1050" b="0" i="0" u="none" strike="noStrike" dirty="0">
                <a:solidFill>
                  <a:srgbClr val="969696"/>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050" dirty="0">
              <a:latin typeface="微软雅黑" panose="020B0503020204020204" charset="-122"/>
              <a:ea typeface="微软雅黑" panose="020B0503020204020204" charset="-122"/>
              <a:cs typeface="微软雅黑" panose="020B0503020204020204" charset="-122"/>
            </a:endParaRPr>
          </a:p>
        </p:txBody>
      </p:sp>
      <p:pic>
        <p:nvPicPr>
          <p:cNvPr id="18" name="图片 17"/>
          <p:cNvPicPr>
            <a:picLocks noChangeAspect="1"/>
          </p:cNvPicPr>
          <p:nvPr/>
        </p:nvPicPr>
        <p:blipFill>
          <a:blip r:embed="rId9"/>
          <a:stretch>
            <a:fillRect/>
          </a:stretch>
        </p:blipFill>
        <p:spPr>
          <a:xfrm>
            <a:off x="7001731" y="1078218"/>
            <a:ext cx="3874212" cy="2666985"/>
          </a:xfrm>
          <a:prstGeom prst="rect">
            <a:avLst/>
          </a:prstGeom>
        </p:spPr>
      </p:pic>
      <p:pic>
        <p:nvPicPr>
          <p:cNvPr id="24" name="图片 23"/>
          <p:cNvPicPr>
            <a:picLocks noChangeAspect="1"/>
          </p:cNvPicPr>
          <p:nvPr/>
        </p:nvPicPr>
        <p:blipFill>
          <a:blip r:embed="rId10"/>
          <a:stretch>
            <a:fillRect/>
          </a:stretch>
        </p:blipFill>
        <p:spPr>
          <a:xfrm>
            <a:off x="7001730" y="3727241"/>
            <a:ext cx="3827600" cy="263489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Interpretability: SHAP Feature Importance</a:t>
            </a:r>
          </a:p>
        </p:txBody>
      </p:sp>
      <p:sp>
        <p:nvSpPr>
          <p:cNvPr id="3" name="AutoShape 3"/>
          <p:cNvSpPr/>
          <p:nvPr/>
        </p:nvSpPr>
        <p:spPr>
          <a:xfrm>
            <a:off x="472440" y="1259840"/>
            <a:ext cx="5648325" cy="3930015"/>
          </a:xfrm>
          <a:prstGeom prst="roundRect">
            <a:avLst>
              <a:gd name="adj" fmla="val 4615"/>
            </a:avLst>
          </a:prstGeom>
          <a:solidFill>
            <a:srgbClr val="FFFFFF">
              <a:alpha val="100000"/>
            </a:srgbClr>
          </a:solidFill>
          <a:ln w="25400" cap="flat" cmpd="sng">
            <a:noFill/>
            <a:prstDash val="solid"/>
            <a:round/>
          </a:ln>
          <a:effectLst>
            <a:outerShdw blurRad="1905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4" name="AutoShape 4"/>
          <p:cNvSpPr/>
          <p:nvPr/>
        </p:nvSpPr>
        <p:spPr>
          <a:xfrm>
            <a:off x="472440" y="1259840"/>
            <a:ext cx="5648325" cy="635000"/>
          </a:xfrm>
          <a:prstGeom prst="roundRect">
            <a:avLst>
              <a:gd name="adj" fmla="val 24000"/>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5" name="Picture 5"/>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1031240" y="1445260"/>
            <a:ext cx="355600" cy="355600"/>
          </a:xfrm>
          <a:prstGeom prst="rect">
            <a:avLst/>
          </a:prstGeom>
        </p:spPr>
      </p:pic>
      <p:sp>
        <p:nvSpPr>
          <p:cNvPr id="6" name="AutoShape 6"/>
          <p:cNvSpPr/>
          <p:nvPr/>
        </p:nvSpPr>
        <p:spPr>
          <a:xfrm>
            <a:off x="1524000" y="1361440"/>
            <a:ext cx="3810000" cy="431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Claim-Frequency Feature Importance</a:t>
            </a:r>
          </a:p>
        </p:txBody>
      </p:sp>
      <p:sp>
        <p:nvSpPr>
          <p:cNvPr id="7" name="AutoShape 7"/>
          <p:cNvSpPr/>
          <p:nvPr>
            <p:custDataLst>
              <p:tags r:id="rId1"/>
            </p:custDataLst>
          </p:nvPr>
        </p:nvSpPr>
        <p:spPr>
          <a:xfrm>
            <a:off x="664845" y="2026920"/>
            <a:ext cx="2505710" cy="929005"/>
          </a:xfrm>
          <a:prstGeom prst="roundRect">
            <a:avLst>
              <a:gd name="adj" fmla="val 13333"/>
            </a:avLst>
          </a:prstGeom>
          <a:solidFill>
            <a:srgbClr val="F9FAFB">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8" name="AutoShape 8"/>
          <p:cNvSpPr/>
          <p:nvPr>
            <p:custDataLst>
              <p:tags r:id="rId2"/>
            </p:custDataLst>
          </p:nvPr>
        </p:nvSpPr>
        <p:spPr>
          <a:xfrm>
            <a:off x="802640" y="2214880"/>
            <a:ext cx="76200" cy="508000"/>
          </a:xfrm>
          <a:prstGeom prst="roundRect">
            <a:avLst>
              <a:gd name="adj" fmla="val 0"/>
            </a:avLst>
          </a:prstGeom>
          <a:solidFill>
            <a:srgbClr val="4F946E">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9" name="AutoShape 9"/>
          <p:cNvSpPr/>
          <p:nvPr>
            <p:custDataLst>
              <p:tags r:id="rId3"/>
            </p:custDataLst>
          </p:nvPr>
        </p:nvSpPr>
        <p:spPr>
          <a:xfrm>
            <a:off x="965200" y="2082800"/>
            <a:ext cx="4191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BonusMalus (experience-rating coefficient)</a:t>
            </a:r>
          </a:p>
        </p:txBody>
      </p:sp>
      <p:sp>
        <p:nvSpPr>
          <p:cNvPr id="10" name="AutoShape 10"/>
          <p:cNvSpPr/>
          <p:nvPr>
            <p:custDataLst>
              <p:tags r:id="rId4"/>
            </p:custDataLst>
          </p:nvPr>
        </p:nvSpPr>
        <p:spPr>
          <a:xfrm>
            <a:off x="965200" y="2410460"/>
            <a:ext cx="2129155" cy="48768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0" i="0" u="none" strike="noStrike">
                <a:solidFill>
                  <a:srgbClr val="757575"/>
                </a:solidFill>
                <a:latin typeface="微软雅黑" panose="020B0503020204020204" charset="-122"/>
                <a:ea typeface="微软雅黑" panose="020B0503020204020204" charset="-122"/>
                <a:cs typeface="Noto Sans SC" panose="020B0200000000000000" charset="-122"/>
                <a:sym typeface="Noto Sans SC" panose="020B0200000000000000" charset="-122"/>
              </a:rPr>
              <a:t>Highest-ranked risk factor for claim-frequency prediction.</a:t>
            </a:r>
          </a:p>
        </p:txBody>
      </p:sp>
      <p:sp>
        <p:nvSpPr>
          <p:cNvPr id="11" name="AutoShape 11"/>
          <p:cNvSpPr/>
          <p:nvPr>
            <p:custDataLst>
              <p:tags r:id="rId5"/>
            </p:custDataLst>
          </p:nvPr>
        </p:nvSpPr>
        <p:spPr>
          <a:xfrm>
            <a:off x="664845" y="3053080"/>
            <a:ext cx="2505710" cy="929005"/>
          </a:xfrm>
          <a:prstGeom prst="roundRect">
            <a:avLst>
              <a:gd name="adj" fmla="val 13333"/>
            </a:avLst>
          </a:prstGeom>
          <a:solidFill>
            <a:srgbClr val="F9FAFB">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2" name="AutoShape 12"/>
          <p:cNvSpPr/>
          <p:nvPr>
            <p:custDataLst>
              <p:tags r:id="rId6"/>
            </p:custDataLst>
          </p:nvPr>
        </p:nvSpPr>
        <p:spPr>
          <a:xfrm>
            <a:off x="802640" y="3241040"/>
            <a:ext cx="76200" cy="508000"/>
          </a:xfrm>
          <a:prstGeom prst="roundRect">
            <a:avLst>
              <a:gd name="adj" fmla="val 0"/>
            </a:avLst>
          </a:prstGeom>
          <a:solidFill>
            <a:srgbClr val="4F946E">
              <a:alpha val="8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3" name="AutoShape 13"/>
          <p:cNvSpPr/>
          <p:nvPr>
            <p:custDataLst>
              <p:tags r:id="rId7"/>
            </p:custDataLst>
          </p:nvPr>
        </p:nvSpPr>
        <p:spPr>
          <a:xfrm>
            <a:off x="965200" y="3108960"/>
            <a:ext cx="4191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VehGas (fuel type)</a:t>
            </a:r>
          </a:p>
        </p:txBody>
      </p:sp>
      <p:sp>
        <p:nvSpPr>
          <p:cNvPr id="14" name="AutoShape 14"/>
          <p:cNvSpPr/>
          <p:nvPr>
            <p:custDataLst>
              <p:tags r:id="rId8"/>
            </p:custDataLst>
          </p:nvPr>
        </p:nvSpPr>
        <p:spPr>
          <a:xfrm>
            <a:off x="965200" y="3436620"/>
            <a:ext cx="2129155" cy="48768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0" i="0" u="none" strike="noStrike">
                <a:solidFill>
                  <a:srgbClr val="757575"/>
                </a:solidFill>
                <a:latin typeface="微软雅黑" panose="020B0503020204020204" charset="-122"/>
                <a:ea typeface="微软雅黑" panose="020B0503020204020204" charset="-122"/>
                <a:cs typeface="Noto Sans SC" panose="020B0200000000000000" charset="-122"/>
                <a:sym typeface="Noto Sans SC" panose="020B0200000000000000" charset="-122"/>
              </a:rPr>
              <a:t>Secondary factor reflecting differences in claim patterns across fuel types.</a:t>
            </a:r>
          </a:p>
        </p:txBody>
      </p:sp>
      <p:sp>
        <p:nvSpPr>
          <p:cNvPr id="15" name="AutoShape 15"/>
          <p:cNvSpPr/>
          <p:nvPr>
            <p:custDataLst>
              <p:tags r:id="rId9"/>
            </p:custDataLst>
          </p:nvPr>
        </p:nvSpPr>
        <p:spPr>
          <a:xfrm>
            <a:off x="664845" y="4124960"/>
            <a:ext cx="2505710" cy="929005"/>
          </a:xfrm>
          <a:prstGeom prst="roundRect">
            <a:avLst>
              <a:gd name="adj" fmla="val 13333"/>
            </a:avLst>
          </a:prstGeom>
          <a:solidFill>
            <a:srgbClr val="F9FAFB">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6" name="AutoShape 16"/>
          <p:cNvSpPr/>
          <p:nvPr>
            <p:custDataLst>
              <p:tags r:id="rId10"/>
            </p:custDataLst>
          </p:nvPr>
        </p:nvSpPr>
        <p:spPr>
          <a:xfrm>
            <a:off x="802640" y="4312920"/>
            <a:ext cx="76200" cy="508000"/>
          </a:xfrm>
          <a:prstGeom prst="roundRect">
            <a:avLst>
              <a:gd name="adj" fmla="val 0"/>
            </a:avLst>
          </a:prstGeom>
          <a:solidFill>
            <a:srgbClr val="4F946E">
              <a:alpha val="6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7" name="AutoShape 17"/>
          <p:cNvSpPr/>
          <p:nvPr>
            <p:custDataLst>
              <p:tags r:id="rId11"/>
            </p:custDataLst>
          </p:nvPr>
        </p:nvSpPr>
        <p:spPr>
          <a:xfrm>
            <a:off x="965200" y="4180840"/>
            <a:ext cx="4191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Density (population density)</a:t>
            </a:r>
          </a:p>
        </p:txBody>
      </p:sp>
      <p:sp>
        <p:nvSpPr>
          <p:cNvPr id="18" name="AutoShape 18"/>
          <p:cNvSpPr/>
          <p:nvPr>
            <p:custDataLst>
              <p:tags r:id="rId12"/>
            </p:custDataLst>
          </p:nvPr>
        </p:nvSpPr>
        <p:spPr>
          <a:xfrm>
            <a:off x="965200" y="4508500"/>
            <a:ext cx="2129155" cy="48768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0" i="0" u="none" strike="noStrike">
                <a:solidFill>
                  <a:srgbClr val="757575"/>
                </a:solidFill>
                <a:latin typeface="微软雅黑" panose="020B0503020204020204" charset="-122"/>
                <a:ea typeface="微软雅黑" panose="020B0503020204020204" charset="-122"/>
                <a:cs typeface="Noto Sans SC" panose="020B0200000000000000" charset="-122"/>
                <a:sym typeface="Noto Sans SC" panose="020B0200000000000000" charset="-122"/>
              </a:rPr>
              <a:t>Key factor associated with differences in local traffic environments.</a:t>
            </a:r>
          </a:p>
        </p:txBody>
      </p:sp>
      <p:sp>
        <p:nvSpPr>
          <p:cNvPr id="19" name="AutoShape 19"/>
          <p:cNvSpPr/>
          <p:nvPr/>
        </p:nvSpPr>
        <p:spPr>
          <a:xfrm>
            <a:off x="6268720" y="1259840"/>
            <a:ext cx="5648325" cy="3930015"/>
          </a:xfrm>
          <a:prstGeom prst="roundRect">
            <a:avLst>
              <a:gd name="adj" fmla="val 4615"/>
            </a:avLst>
          </a:prstGeom>
          <a:solidFill>
            <a:srgbClr val="FFFFFF">
              <a:alpha val="100000"/>
            </a:srgbClr>
          </a:solidFill>
          <a:ln w="25400" cap="flat" cmpd="sng">
            <a:noFill/>
            <a:prstDash val="solid"/>
            <a:round/>
          </a:ln>
          <a:effectLst>
            <a:outerShdw blurRad="1905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0" name="AutoShape 20"/>
          <p:cNvSpPr/>
          <p:nvPr/>
        </p:nvSpPr>
        <p:spPr>
          <a:xfrm>
            <a:off x="6268720" y="1259840"/>
            <a:ext cx="5648325" cy="635000"/>
          </a:xfrm>
          <a:prstGeom prst="roundRect">
            <a:avLst>
              <a:gd name="adj" fmla="val 24000"/>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21" name="Picture 21"/>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6659880" y="1490980"/>
            <a:ext cx="355600" cy="355600"/>
          </a:xfrm>
          <a:prstGeom prst="rect">
            <a:avLst/>
          </a:prstGeom>
        </p:spPr>
      </p:pic>
      <p:sp>
        <p:nvSpPr>
          <p:cNvPr id="22" name="AutoShape 22"/>
          <p:cNvSpPr/>
          <p:nvPr/>
        </p:nvSpPr>
        <p:spPr>
          <a:xfrm>
            <a:off x="7183120" y="1361440"/>
            <a:ext cx="3810000" cy="431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zh-CN" altLang="en-US" sz="18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Claim-Severity Feature Importance</a:t>
            </a:r>
            <a:r>
              <a:rPr lang="en-US" sz="1800" b="1" i="0" u="none" strike="noStrike" dirty="0" err="1">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dirty="0">
              <a:latin typeface="微软雅黑" panose="020B0503020204020204" charset="-122"/>
              <a:ea typeface="微软雅黑" panose="020B0503020204020204" charset="-122"/>
            </a:endParaRPr>
          </a:p>
        </p:txBody>
      </p:sp>
      <p:sp>
        <p:nvSpPr>
          <p:cNvPr id="23" name="AutoShape 23"/>
          <p:cNvSpPr/>
          <p:nvPr>
            <p:custDataLst>
              <p:tags r:id="rId13"/>
            </p:custDataLst>
          </p:nvPr>
        </p:nvSpPr>
        <p:spPr>
          <a:xfrm>
            <a:off x="6552565" y="2026920"/>
            <a:ext cx="2505710" cy="929005"/>
          </a:xfrm>
          <a:prstGeom prst="roundRect">
            <a:avLst>
              <a:gd name="adj" fmla="val 13333"/>
            </a:avLst>
          </a:prstGeom>
          <a:solidFill>
            <a:srgbClr val="F9FAFB">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4" name="AutoShape 24"/>
          <p:cNvSpPr/>
          <p:nvPr>
            <p:custDataLst>
              <p:tags r:id="rId14"/>
            </p:custDataLst>
          </p:nvPr>
        </p:nvSpPr>
        <p:spPr>
          <a:xfrm>
            <a:off x="6659880" y="2245360"/>
            <a:ext cx="76200" cy="508000"/>
          </a:xfrm>
          <a:prstGeom prst="roundRect">
            <a:avLst>
              <a:gd name="adj" fmla="val 0"/>
            </a:avLst>
          </a:prstGeom>
          <a:solidFill>
            <a:srgbClr val="4F946E">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5" name="AutoShape 25"/>
          <p:cNvSpPr/>
          <p:nvPr>
            <p:custDataLst>
              <p:tags r:id="rId15"/>
            </p:custDataLst>
          </p:nvPr>
        </p:nvSpPr>
        <p:spPr>
          <a:xfrm>
            <a:off x="6852920" y="2082800"/>
            <a:ext cx="4191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Region</a:t>
            </a:r>
          </a:p>
        </p:txBody>
      </p:sp>
      <p:sp>
        <p:nvSpPr>
          <p:cNvPr id="26" name="AutoShape 26"/>
          <p:cNvSpPr/>
          <p:nvPr>
            <p:custDataLst>
              <p:tags r:id="rId16"/>
            </p:custDataLst>
          </p:nvPr>
        </p:nvSpPr>
        <p:spPr>
          <a:xfrm>
            <a:off x="6852920" y="2410460"/>
            <a:ext cx="2129155" cy="48768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100" b="0" i="0" u="none" strike="noStrike" dirty="0" err="1">
                <a:solidFill>
                  <a:srgbClr val="757575"/>
                </a:solidFill>
                <a:latin typeface="微软雅黑" panose="020B0503020204020204" charset="-122"/>
                <a:ea typeface="微软雅黑" panose="020B0503020204020204" charset="-122"/>
                <a:cs typeface="Noto Sans SC" panose="020B0200000000000000" charset="-122"/>
                <a:sym typeface="Noto Sans SC" panose="020B0200000000000000" charset="-122"/>
              </a:rPr>
              <a:t>A major severity driver, potentially reflecting regional repair costs and price levels.</a:t>
            </a:r>
            <a:r>
              <a:rPr lang="zh-CN" altLang="en-US" sz="1200" b="0" i="0" u="none" strike="noStrike" dirty="0">
                <a:solidFill>
                  <a:srgbClr val="75757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err="1">
                <a:solidFill>
                  <a:srgbClr val="75757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a:solidFill>
                  <a:srgbClr val="75757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p>
        </p:txBody>
      </p:sp>
      <p:sp>
        <p:nvSpPr>
          <p:cNvPr id="27" name="AutoShape 27"/>
          <p:cNvSpPr/>
          <p:nvPr>
            <p:custDataLst>
              <p:tags r:id="rId17"/>
            </p:custDataLst>
          </p:nvPr>
        </p:nvSpPr>
        <p:spPr>
          <a:xfrm>
            <a:off x="6552565" y="3053080"/>
            <a:ext cx="2505710" cy="929005"/>
          </a:xfrm>
          <a:prstGeom prst="roundRect">
            <a:avLst>
              <a:gd name="adj" fmla="val 13333"/>
            </a:avLst>
          </a:prstGeom>
          <a:solidFill>
            <a:srgbClr val="F9FAFB">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8" name="AutoShape 28"/>
          <p:cNvSpPr/>
          <p:nvPr>
            <p:custDataLst>
              <p:tags r:id="rId18"/>
            </p:custDataLst>
          </p:nvPr>
        </p:nvSpPr>
        <p:spPr>
          <a:xfrm>
            <a:off x="6659880" y="3271520"/>
            <a:ext cx="76200" cy="508000"/>
          </a:xfrm>
          <a:prstGeom prst="roundRect">
            <a:avLst>
              <a:gd name="adj" fmla="val 0"/>
            </a:avLst>
          </a:prstGeom>
          <a:solidFill>
            <a:srgbClr val="4F946E">
              <a:alpha val="8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9" name="AutoShape 29"/>
          <p:cNvSpPr/>
          <p:nvPr>
            <p:custDataLst>
              <p:tags r:id="rId19"/>
            </p:custDataLst>
          </p:nvPr>
        </p:nvSpPr>
        <p:spPr>
          <a:xfrm>
            <a:off x="6852920" y="3108960"/>
            <a:ext cx="4191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VehPower (vehicle power)</a:t>
            </a:r>
          </a:p>
        </p:txBody>
      </p:sp>
      <p:sp>
        <p:nvSpPr>
          <p:cNvPr id="30" name="AutoShape 30"/>
          <p:cNvSpPr/>
          <p:nvPr>
            <p:custDataLst>
              <p:tags r:id="rId20"/>
            </p:custDataLst>
          </p:nvPr>
        </p:nvSpPr>
        <p:spPr>
          <a:xfrm>
            <a:off x="6852920" y="3436620"/>
            <a:ext cx="2129155" cy="48768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100" b="0" i="0" u="none" strike="noStrike">
                <a:solidFill>
                  <a:srgbClr val="757575"/>
                </a:solidFill>
                <a:latin typeface="微软雅黑" panose="020B0503020204020204" charset="-122"/>
                <a:ea typeface="微软雅黑" panose="020B0503020204020204" charset="-122"/>
                <a:cs typeface="Noto Sans SC" panose="020B0200000000000000" charset="-122"/>
                <a:sym typeface="Noto Sans SC" panose="020B0200000000000000" charset="-122"/>
              </a:rPr>
              <a:t>Higher-powered vehicles may be associated with higher repair costs and larger claim amounts.</a:t>
            </a:r>
          </a:p>
        </p:txBody>
      </p:sp>
      <p:sp>
        <p:nvSpPr>
          <p:cNvPr id="31" name="AutoShape 31"/>
          <p:cNvSpPr/>
          <p:nvPr>
            <p:custDataLst>
              <p:tags r:id="rId21"/>
            </p:custDataLst>
          </p:nvPr>
        </p:nvSpPr>
        <p:spPr>
          <a:xfrm>
            <a:off x="6552565" y="4124960"/>
            <a:ext cx="2505710" cy="929005"/>
          </a:xfrm>
          <a:prstGeom prst="roundRect">
            <a:avLst>
              <a:gd name="adj" fmla="val 13333"/>
            </a:avLst>
          </a:prstGeom>
          <a:solidFill>
            <a:srgbClr val="F9FAFB">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2" name="AutoShape 32"/>
          <p:cNvSpPr/>
          <p:nvPr>
            <p:custDataLst>
              <p:tags r:id="rId22"/>
            </p:custDataLst>
          </p:nvPr>
        </p:nvSpPr>
        <p:spPr>
          <a:xfrm>
            <a:off x="6659880" y="4343400"/>
            <a:ext cx="76200" cy="508000"/>
          </a:xfrm>
          <a:prstGeom prst="roundRect">
            <a:avLst>
              <a:gd name="adj" fmla="val 0"/>
            </a:avLst>
          </a:prstGeom>
          <a:solidFill>
            <a:srgbClr val="4F946E">
              <a:alpha val="6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3" name="AutoShape 33"/>
          <p:cNvSpPr/>
          <p:nvPr>
            <p:custDataLst>
              <p:tags r:id="rId23"/>
            </p:custDataLst>
          </p:nvPr>
        </p:nvSpPr>
        <p:spPr>
          <a:xfrm>
            <a:off x="6852920" y="4180840"/>
            <a:ext cx="4191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BonusMalus (experience-rating coefficient)</a:t>
            </a:r>
          </a:p>
        </p:txBody>
      </p:sp>
      <p:sp>
        <p:nvSpPr>
          <p:cNvPr id="34" name="AutoShape 34"/>
          <p:cNvSpPr/>
          <p:nvPr>
            <p:custDataLst>
              <p:tags r:id="rId24"/>
            </p:custDataLst>
          </p:nvPr>
        </p:nvSpPr>
        <p:spPr>
          <a:xfrm>
            <a:off x="6852920" y="4508500"/>
            <a:ext cx="2129155" cy="48768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100" b="0" i="0" u="none" strike="noStrike">
                <a:solidFill>
                  <a:srgbClr val="757575"/>
                </a:solidFill>
                <a:latin typeface="微软雅黑" panose="020B0503020204020204" charset="-122"/>
                <a:ea typeface="微软雅黑" panose="020B0503020204020204" charset="-122"/>
                <a:cs typeface="Noto Sans SC" panose="020B0200000000000000" charset="-122"/>
                <a:sym typeface="Noto Sans SC" panose="020B0200000000000000" charset="-122"/>
              </a:rPr>
              <a:t>Related to driving experience and claim history, with different contribution patterns across policies.</a:t>
            </a:r>
          </a:p>
        </p:txBody>
      </p:sp>
      <p:sp>
        <p:nvSpPr>
          <p:cNvPr id="35" name="AutoShape 35"/>
          <p:cNvSpPr/>
          <p:nvPr/>
        </p:nvSpPr>
        <p:spPr>
          <a:xfrm>
            <a:off x="762000" y="5478145"/>
            <a:ext cx="10866120" cy="1143000"/>
          </a:xfrm>
          <a:prstGeom prst="roundRect">
            <a:avLst>
              <a:gd name="adj" fmla="val 13333"/>
            </a:avLst>
          </a:prstGeom>
          <a:solidFill>
            <a:srgbClr val="2F4F4F">
              <a:alpha val="100000"/>
            </a:srgbClr>
          </a:solidFill>
          <a:ln w="25400" cap="flat" cmpd="sng">
            <a:noFill/>
            <a:prstDash val="solid"/>
            <a:round/>
          </a:ln>
          <a:effectLst>
            <a:outerShdw blurRad="127000" dist="50800" dir="2700000" algn="tl" rotWithShape="0">
              <a:srgbClr val="000000">
                <a:alpha val="12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36" name="Picture 36"/>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1079500" y="5732145"/>
            <a:ext cx="609600" cy="609600"/>
          </a:xfrm>
          <a:prstGeom prst="rect">
            <a:avLst/>
          </a:prstGeom>
        </p:spPr>
      </p:pic>
      <p:sp>
        <p:nvSpPr>
          <p:cNvPr id="37" name="AutoShape 37"/>
          <p:cNvSpPr/>
          <p:nvPr/>
        </p:nvSpPr>
        <p:spPr>
          <a:xfrm>
            <a:off x="1905000" y="5601970"/>
            <a:ext cx="9144000" cy="3556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dirty="0" err="1">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Business Interpretation</a:t>
            </a:r>
            <a:endParaRPr lang="en-US" sz="16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endParaRPr>
          </a:p>
        </p:txBody>
      </p:sp>
      <p:sp>
        <p:nvSpPr>
          <p:cNvPr id="38" name="AutoShape 38"/>
          <p:cNvSpPr/>
          <p:nvPr/>
        </p:nvSpPr>
        <p:spPr>
          <a:xfrm>
            <a:off x="1905000" y="6021070"/>
            <a:ext cx="9144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100" b="0" i="0" u="none" strike="noStrike" dirty="0" err="1">
                <a:solidFill>
                  <a:srgbClr val="FFFFFF">
                    <a:alpha val="80000"/>
                  </a:srgbClr>
                </a:solidFill>
                <a:latin typeface="微软雅黑" panose="020B0503020204020204" charset="-122"/>
                <a:ea typeface="微软雅黑" panose="020B0503020204020204" charset="-122"/>
                <a:cs typeface="Noto Sans SC" panose="020B0200000000000000" charset="-122"/>
                <a:sym typeface="Noto Sans SC" panose="020B0200000000000000" charset="-122"/>
              </a:rPr>
              <a:t>The model identifies distinct drivers of claim frequency and severity, and the patterns are broadly consistent with actuarial business intuition.</a:t>
            </a:r>
            <a:r>
              <a:rPr lang="zh-CN" altLang="en-US" sz="1300" b="0" i="0" u="none" strike="noStrike" dirty="0">
                <a:solidFill>
                  <a:srgbClr val="FFFFFF">
                    <a:alpha val="80000"/>
                  </a:srgbClr>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300" b="0" i="0" u="none" strike="noStrike" dirty="0" err="1">
                <a:solidFill>
                  <a:srgbClr val="FFFFFF">
                    <a:alpha val="80000"/>
                  </a:srgbClr>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300" b="0" i="0" u="none" strike="noStrike" dirty="0">
                <a:solidFill>
                  <a:srgbClr val="FFFFFF">
                    <a:alpha val="80000"/>
                  </a:srgbClr>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p>
        </p:txBody>
      </p:sp>
      <p:pic>
        <p:nvPicPr>
          <p:cNvPr id="40" name="图片 39"/>
          <p:cNvPicPr>
            <a:picLocks noChangeAspect="1"/>
          </p:cNvPicPr>
          <p:nvPr/>
        </p:nvPicPr>
        <p:blipFill>
          <a:blip r:embed="rId33"/>
          <a:stretch>
            <a:fillRect/>
          </a:stretch>
        </p:blipFill>
        <p:spPr>
          <a:xfrm>
            <a:off x="3311368" y="2701769"/>
            <a:ext cx="2739176" cy="1799792"/>
          </a:xfrm>
          <a:prstGeom prst="rect">
            <a:avLst/>
          </a:prstGeom>
        </p:spPr>
      </p:pic>
      <p:pic>
        <p:nvPicPr>
          <p:cNvPr id="42" name="图片 41"/>
          <p:cNvPicPr>
            <a:picLocks noChangeAspect="1"/>
          </p:cNvPicPr>
          <p:nvPr/>
        </p:nvPicPr>
        <p:blipFill>
          <a:blip r:embed="rId34"/>
          <a:stretch>
            <a:fillRect/>
          </a:stretch>
        </p:blipFill>
        <p:spPr>
          <a:xfrm>
            <a:off x="9128974" y="2652395"/>
            <a:ext cx="2739176" cy="179979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4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 name="AutoShape 3"/>
          <p:cNvSpPr/>
          <p:nvPr/>
        </p:nvSpPr>
        <p:spPr>
          <a:xfrm>
            <a:off x="0" y="1397000"/>
            <a:ext cx="12192000" cy="1270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96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04</a:t>
            </a:r>
          </a:p>
        </p:txBody>
      </p:sp>
      <p:sp>
        <p:nvSpPr>
          <p:cNvPr id="4" name="AutoShape 4"/>
          <p:cNvSpPr/>
          <p:nvPr/>
        </p:nvSpPr>
        <p:spPr>
          <a:xfrm>
            <a:off x="0" y="3048000"/>
            <a:ext cx="12192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000" b="1" i="0" u="none" strike="noStrike" dirty="0" err="1">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Conclusions, Limitations, and Future Work</a:t>
            </a:r>
            <a:r>
              <a:rPr lang="zh-CN" altLang="en-US" sz="40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4000" b="1" i="0" u="none" strike="noStrike" dirty="0" err="1">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40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endParaRPr>
          </a:p>
        </p:txBody>
      </p:sp>
      <p:sp>
        <p:nvSpPr>
          <p:cNvPr id="5" name="AutoShape 5"/>
          <p:cNvSpPr/>
          <p:nvPr/>
        </p:nvSpPr>
        <p:spPr>
          <a:xfrm>
            <a:off x="0" y="4064000"/>
            <a:ext cx="12192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00" b="0" i="0" u="none" strike="noStrike">
                <a:solidFill>
                  <a:srgbClr val="FFFFFF">
                    <a:alpha val="80000"/>
                  </a:srgbClr>
                </a:solidFill>
                <a:latin typeface="微软雅黑" panose="020B0503020204020204" charset="-122"/>
                <a:ea typeface="微软雅黑" panose="020B0503020204020204" charset="-122"/>
                <a:cs typeface="Noto Sans SC" panose="020B0200000000000000" charset="-122"/>
                <a:sym typeface="Noto Sans SC" panose="020B0200000000000000" charset="-122"/>
              </a:rPr>
              <a:t>CONCLUSION AND PROSPECT</a:t>
            </a:r>
          </a:p>
        </p:txBody>
      </p:sp>
      <p:sp>
        <p:nvSpPr>
          <p:cNvPr id="6" name="AutoShape 6"/>
          <p:cNvSpPr/>
          <p:nvPr/>
        </p:nvSpPr>
        <p:spPr>
          <a:xfrm>
            <a:off x="5588000" y="4826000"/>
            <a:ext cx="1016000" cy="50800"/>
          </a:xfrm>
          <a:prstGeom prst="roundRect">
            <a:avLst>
              <a:gd name="adj" fmla="val 0"/>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5F5F5">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Research Conclusions</a:t>
            </a:r>
          </a:p>
        </p:txBody>
      </p:sp>
      <p:sp>
        <p:nvSpPr>
          <p:cNvPr id="3" name="AutoShape 3"/>
          <p:cNvSpPr/>
          <p:nvPr>
            <p:custDataLst>
              <p:tags r:id="rId1"/>
            </p:custDataLst>
          </p:nvPr>
        </p:nvSpPr>
        <p:spPr>
          <a:xfrm>
            <a:off x="762000" y="1397000"/>
            <a:ext cx="3302000" cy="4699000"/>
          </a:xfrm>
          <a:prstGeom prst="roundRect">
            <a:avLst>
              <a:gd name="adj" fmla="val 4615"/>
            </a:avLst>
          </a:prstGeom>
          <a:solidFill>
            <a:srgbClr val="FFFFFF">
              <a:alpha val="100000"/>
            </a:srgbClr>
          </a:solidFill>
          <a:ln w="25400" cap="flat" cmpd="sng">
            <a:noFill/>
            <a:prstDash val="solid"/>
            <a:round/>
          </a:ln>
          <a:effectLst>
            <a:outerShdw blurRad="203200" dist="762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4" name="AutoShape 4"/>
          <p:cNvSpPr/>
          <p:nvPr>
            <p:custDataLst>
              <p:tags r:id="rId2"/>
            </p:custDataLst>
          </p:nvPr>
        </p:nvSpPr>
        <p:spPr>
          <a:xfrm>
            <a:off x="1778000" y="1778000"/>
            <a:ext cx="1270000" cy="1270000"/>
          </a:xfrm>
          <a:prstGeom prst="ellipse">
            <a:avLst/>
          </a:prstGeom>
          <a:solidFill>
            <a:srgbClr val="2F4F4F">
              <a:alpha val="8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5" name="Picture 5"/>
          <p:cNvPicPr>
            <a:picLocks noChangeAspect="1"/>
          </p:cNvPicPr>
          <p:nvPr>
            <p:custDataLst>
              <p:tags r:id="rId3"/>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2032000" y="2032000"/>
            <a:ext cx="762000" cy="762000"/>
          </a:xfrm>
          <a:prstGeom prst="rect">
            <a:avLst/>
          </a:prstGeom>
        </p:spPr>
      </p:pic>
      <p:sp>
        <p:nvSpPr>
          <p:cNvPr id="6" name="AutoShape 6"/>
          <p:cNvSpPr/>
          <p:nvPr>
            <p:custDataLst>
              <p:tags r:id="rId4"/>
            </p:custDataLst>
          </p:nvPr>
        </p:nvSpPr>
        <p:spPr>
          <a:xfrm>
            <a:off x="1016000" y="3302000"/>
            <a:ext cx="2794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Predictive Performance</a:t>
            </a:r>
          </a:p>
        </p:txBody>
      </p:sp>
      <p:sp>
        <p:nvSpPr>
          <p:cNvPr id="7" name="AutoShape 7"/>
          <p:cNvSpPr/>
          <p:nvPr>
            <p:custDataLst>
              <p:tags r:id="rId5"/>
            </p:custDataLst>
          </p:nvPr>
        </p:nvSpPr>
        <p:spPr>
          <a:xfrm>
            <a:off x="1015999" y="3937000"/>
            <a:ext cx="2872557" cy="1397000"/>
          </a:xfrm>
          <a:prstGeom prst="rect">
            <a:avLst/>
          </a:prstGeom>
          <a:noFill/>
          <a:ln w="12700" cap="flat" cmpd="sng">
            <a:noFill/>
            <a:prstDash val="solid"/>
            <a:round/>
          </a:ln>
        </p:spPr>
        <p:txBody>
          <a:bodyPr vert="horz" wrap="square" lIns="0" tIns="0" rIns="0" bIns="0" rtlCol="0" anchor="ctr" anchorCtr="0"/>
          <a:lstStyle/>
          <a:p>
            <a:pPr indent="0" algn="just">
              <a:lnSpc>
                <a:spcPct val="125000"/>
              </a:lnSpc>
              <a:defRPr/>
            </a:pPr>
            <a:r>
              <a:rPr lang="en-US" sz="11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Within this study’s evaluation framework, MTL-NAM performs strongly, outperforming GLM and single-task NAM and remaining competitive with GBM.</a:t>
            </a:r>
            <a:r>
              <a:rPr lang="en-US" sz="1200" b="1"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1"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8" name="AutoShape 8"/>
          <p:cNvSpPr/>
          <p:nvPr>
            <p:custDataLst>
              <p:tags r:id="rId6"/>
            </p:custDataLst>
          </p:nvPr>
        </p:nvSpPr>
        <p:spPr>
          <a:xfrm>
            <a:off x="4445000" y="1397000"/>
            <a:ext cx="3302000" cy="4699000"/>
          </a:xfrm>
          <a:prstGeom prst="roundRect">
            <a:avLst>
              <a:gd name="adj" fmla="val 4615"/>
            </a:avLst>
          </a:prstGeom>
          <a:solidFill>
            <a:srgbClr val="FFFFFF">
              <a:alpha val="100000"/>
            </a:srgbClr>
          </a:solidFill>
          <a:ln w="25400" cap="flat" cmpd="sng">
            <a:noFill/>
            <a:prstDash val="solid"/>
            <a:round/>
          </a:ln>
          <a:effectLst>
            <a:outerShdw blurRad="203200" dist="762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9" name="AutoShape 9"/>
          <p:cNvSpPr/>
          <p:nvPr>
            <p:custDataLst>
              <p:tags r:id="rId7"/>
            </p:custDataLst>
          </p:nvPr>
        </p:nvSpPr>
        <p:spPr>
          <a:xfrm>
            <a:off x="5461000" y="1778000"/>
            <a:ext cx="1270000" cy="1270000"/>
          </a:xfrm>
          <a:prstGeom prst="ellipse">
            <a:avLst/>
          </a:prstGeom>
          <a:solidFill>
            <a:srgbClr val="2F4F4F">
              <a:alpha val="8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0" name="Picture 10"/>
          <p:cNvPicPr>
            <a:picLocks noChangeAspect="1"/>
          </p:cNvPicPr>
          <p:nvPr>
            <p:custDataLst>
              <p:tags r:id="rId8"/>
            </p:custDataLst>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715000" y="2032000"/>
            <a:ext cx="762000" cy="762000"/>
          </a:xfrm>
          <a:prstGeom prst="rect">
            <a:avLst/>
          </a:prstGeom>
        </p:spPr>
      </p:pic>
      <p:sp>
        <p:nvSpPr>
          <p:cNvPr id="11" name="AutoShape 11"/>
          <p:cNvSpPr/>
          <p:nvPr>
            <p:custDataLst>
              <p:tags r:id="rId9"/>
            </p:custDataLst>
          </p:nvPr>
        </p:nvSpPr>
        <p:spPr>
          <a:xfrm>
            <a:off x="4699000" y="3302000"/>
            <a:ext cx="2794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Interpretability</a:t>
            </a:r>
          </a:p>
        </p:txBody>
      </p:sp>
      <p:sp>
        <p:nvSpPr>
          <p:cNvPr id="12" name="AutoShape 12"/>
          <p:cNvSpPr/>
          <p:nvPr>
            <p:custDataLst>
              <p:tags r:id="rId10"/>
            </p:custDataLst>
          </p:nvPr>
        </p:nvSpPr>
        <p:spPr>
          <a:xfrm>
            <a:off x="4699000" y="3937000"/>
            <a:ext cx="2794000" cy="1397000"/>
          </a:xfrm>
          <a:prstGeom prst="rect">
            <a:avLst/>
          </a:prstGeom>
          <a:noFill/>
          <a:ln w="12700" cap="flat" cmpd="sng">
            <a:noFill/>
            <a:prstDash val="solid"/>
            <a:round/>
          </a:ln>
        </p:spPr>
        <p:txBody>
          <a:bodyPr vert="horz" wrap="square" lIns="0" tIns="0" rIns="0" bIns="0" rtlCol="0" anchor="ctr" anchorCtr="0"/>
          <a:lstStyle/>
          <a:p>
            <a:pPr indent="0" algn="just">
              <a:lnSpc>
                <a:spcPct val="125000"/>
              </a:lnSpc>
              <a:defRPr/>
            </a:pPr>
            <a:r>
              <a:rPr lang="en-US" sz="11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The additive architecture provides transparent, auditable feature effects; shape functions and SHAP help quantify and interpret risk-factor contributions.</a:t>
            </a:r>
          </a:p>
        </p:txBody>
      </p:sp>
      <p:sp>
        <p:nvSpPr>
          <p:cNvPr id="13" name="AutoShape 13"/>
          <p:cNvSpPr/>
          <p:nvPr>
            <p:custDataLst>
              <p:tags r:id="rId11"/>
            </p:custDataLst>
          </p:nvPr>
        </p:nvSpPr>
        <p:spPr>
          <a:xfrm>
            <a:off x="8128000" y="1397000"/>
            <a:ext cx="3302000" cy="4699000"/>
          </a:xfrm>
          <a:prstGeom prst="roundRect">
            <a:avLst>
              <a:gd name="adj" fmla="val 4615"/>
            </a:avLst>
          </a:prstGeom>
          <a:solidFill>
            <a:srgbClr val="FFFFFF">
              <a:alpha val="100000"/>
            </a:srgbClr>
          </a:solidFill>
          <a:ln w="25400" cap="flat" cmpd="sng">
            <a:noFill/>
            <a:prstDash val="solid"/>
            <a:round/>
          </a:ln>
          <a:effectLst>
            <a:outerShdw blurRad="203200" dist="762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4" name="AutoShape 14"/>
          <p:cNvSpPr/>
          <p:nvPr>
            <p:custDataLst>
              <p:tags r:id="rId12"/>
            </p:custDataLst>
          </p:nvPr>
        </p:nvSpPr>
        <p:spPr>
          <a:xfrm>
            <a:off x="9144000" y="1778000"/>
            <a:ext cx="1270000" cy="1270000"/>
          </a:xfrm>
          <a:prstGeom prst="ellipse">
            <a:avLst/>
          </a:prstGeom>
          <a:solidFill>
            <a:srgbClr val="2F4F4F">
              <a:alpha val="8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5" name="Picture 15"/>
          <p:cNvPicPr>
            <a:picLocks noChangeAspect="1"/>
          </p:cNvPicPr>
          <p:nvPr>
            <p:custDataLst>
              <p:tags r:id="rId13"/>
            </p:custDataLst>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9398000" y="2032000"/>
            <a:ext cx="762000" cy="762000"/>
          </a:xfrm>
          <a:prstGeom prst="rect">
            <a:avLst/>
          </a:prstGeom>
        </p:spPr>
      </p:pic>
      <p:sp>
        <p:nvSpPr>
          <p:cNvPr id="16" name="AutoShape 16"/>
          <p:cNvSpPr/>
          <p:nvPr>
            <p:custDataLst>
              <p:tags r:id="rId14"/>
            </p:custDataLst>
          </p:nvPr>
        </p:nvSpPr>
        <p:spPr>
          <a:xfrm>
            <a:off x="8382000" y="3302000"/>
            <a:ext cx="2794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8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Multi-Task Learning</a:t>
            </a:r>
          </a:p>
        </p:txBody>
      </p:sp>
      <p:sp>
        <p:nvSpPr>
          <p:cNvPr id="17" name="AutoShape 17"/>
          <p:cNvSpPr/>
          <p:nvPr>
            <p:custDataLst>
              <p:tags r:id="rId15"/>
            </p:custDataLst>
          </p:nvPr>
        </p:nvSpPr>
        <p:spPr>
          <a:xfrm>
            <a:off x="8382000" y="3937000"/>
            <a:ext cx="2794000" cy="1397000"/>
          </a:xfrm>
          <a:prstGeom prst="rect">
            <a:avLst/>
          </a:prstGeom>
          <a:noFill/>
          <a:ln w="12700" cap="flat" cmpd="sng">
            <a:noFill/>
            <a:prstDash val="solid"/>
            <a:round/>
          </a:ln>
        </p:spPr>
        <p:txBody>
          <a:bodyPr vert="horz" wrap="square" lIns="0" tIns="0" rIns="0" bIns="0" rtlCol="0" anchor="ctr" anchorCtr="0"/>
          <a:lstStyle/>
          <a:p>
            <a:pPr indent="0" algn="just">
              <a:lnSpc>
                <a:spcPct val="125000"/>
              </a:lnSpc>
              <a:defRPr/>
            </a:pPr>
            <a:r>
              <a:rPr lang="en-US" sz="11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Joint modeling of frequency and severity allows the model to exploit shared risk information and improves generalization across the cross-validation folds.</a:t>
            </a:r>
            <a:r>
              <a:rPr lang="zh-CN" altLang="en-US" sz="1200" b="0" i="0" u="none" strike="noStrike" dirty="0">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5F5F5">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Contributions, Limitations, and Future Work</a:t>
            </a:r>
          </a:p>
        </p:txBody>
      </p:sp>
      <p:sp>
        <p:nvSpPr>
          <p:cNvPr id="3" name="AutoShape 3"/>
          <p:cNvSpPr/>
          <p:nvPr/>
        </p:nvSpPr>
        <p:spPr>
          <a:xfrm>
            <a:off x="762000" y="1397000"/>
            <a:ext cx="3302000" cy="4953000"/>
          </a:xfrm>
          <a:prstGeom prst="roundRect">
            <a:avLst>
              <a:gd name="adj" fmla="val 6153"/>
            </a:avLst>
          </a:prstGeom>
          <a:solidFill>
            <a:srgbClr val="FFFFFF">
              <a:alpha val="100000"/>
            </a:srgbClr>
          </a:solidFill>
          <a:ln w="25400" cap="flat" cmpd="sng">
            <a:noFill/>
            <a:prstDash val="solid"/>
            <a:round/>
          </a:ln>
          <a:effectLst>
            <a:outerShdw blurRad="2032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4" name="AutoShape 4"/>
          <p:cNvSpPr/>
          <p:nvPr/>
        </p:nvSpPr>
        <p:spPr>
          <a:xfrm>
            <a:off x="1016000" y="1651000"/>
            <a:ext cx="711200" cy="711200"/>
          </a:xfrm>
          <a:prstGeom prst="ellipse">
            <a:avLst/>
          </a:prstGeom>
          <a:solidFill>
            <a:srgbClr val="2F4F4F">
              <a:alpha val="8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93800" y="1828800"/>
            <a:ext cx="355600" cy="355600"/>
          </a:xfrm>
          <a:prstGeom prst="rect">
            <a:avLst/>
          </a:prstGeom>
        </p:spPr>
      </p:pic>
      <p:sp>
        <p:nvSpPr>
          <p:cNvPr id="6" name="AutoShape 6"/>
          <p:cNvSpPr/>
          <p:nvPr/>
        </p:nvSpPr>
        <p:spPr>
          <a:xfrm>
            <a:off x="1905000" y="1714500"/>
            <a:ext cx="1778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01</a:t>
            </a:r>
            <a:endParaRPr lang="en-US" sz="1100">
              <a:latin typeface="微软雅黑" panose="020B0503020204020204" charset="-122"/>
              <a:ea typeface="微软雅黑" panose="020B0503020204020204" charset="-122"/>
              <a:cs typeface="微软雅黑" panose="020B0503020204020204" charset="-122"/>
            </a:endParaRPr>
          </a:p>
          <a:p>
            <a:pPr indent="0" algn="l">
              <a:lnSpc>
                <a:spcPct val="125000"/>
              </a:lnSpc>
            </a:pPr>
            <a:r>
              <a:rPr lang="en-US" sz="1600" b="0" i="0" u="none" strike="noStrike">
                <a:solidFill>
                  <a:srgbClr val="666666"/>
                </a:solidFill>
                <a:latin typeface="微软雅黑" panose="020B0503020204020204" charset="-122"/>
                <a:ea typeface="微软雅黑" panose="020B0503020204020204" charset="-122"/>
                <a:cs typeface="微软雅黑" panose="020B0503020204020204" charset="-122"/>
                <a:sym typeface="Noto Sans SC" panose="020B0200000000000000" charset="-122"/>
              </a:rPr>
              <a:t>Core Contributions</a:t>
            </a:r>
          </a:p>
        </p:txBody>
      </p:sp>
      <p:cxnSp>
        <p:nvCxnSpPr>
          <p:cNvPr id="7" name="Connector 7"/>
          <p:cNvCxnSpPr/>
          <p:nvPr/>
        </p:nvCxnSpPr>
        <p:spPr>
          <a:xfrm rot="-15626">
            <a:off x="1016014" y="2660650"/>
            <a:ext cx="2794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8" name="AutoShape 8"/>
          <p:cNvSpPr/>
          <p:nvPr/>
        </p:nvSpPr>
        <p:spPr>
          <a:xfrm>
            <a:off x="1016000" y="2921000"/>
            <a:ext cx="2794000" cy="1206500"/>
          </a:xfrm>
          <a:prstGeom prst="roundRect">
            <a:avLst>
              <a:gd name="adj" fmla="val 8421"/>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9" name="AutoShape 9"/>
          <p:cNvSpPr/>
          <p:nvPr/>
        </p:nvSpPr>
        <p:spPr>
          <a:xfrm>
            <a:off x="1206500" y="3048000"/>
            <a:ext cx="2413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Methodological Integration</a:t>
            </a:r>
          </a:p>
        </p:txBody>
      </p:sp>
      <p:sp>
        <p:nvSpPr>
          <p:cNvPr id="10" name="AutoShape 10"/>
          <p:cNvSpPr/>
          <p:nvPr/>
        </p:nvSpPr>
        <p:spPr>
          <a:xfrm>
            <a:off x="1206500" y="3429000"/>
            <a:ext cx="2413000" cy="635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100" b="0" i="0" u="none" strike="noStrike">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Integrates multi-task learning with neural additive models for motor insurance pure premium prediction.</a:t>
            </a:r>
          </a:p>
        </p:txBody>
      </p:sp>
      <p:sp>
        <p:nvSpPr>
          <p:cNvPr id="11" name="AutoShape 11"/>
          <p:cNvSpPr/>
          <p:nvPr/>
        </p:nvSpPr>
        <p:spPr>
          <a:xfrm>
            <a:off x="1016000" y="4318000"/>
            <a:ext cx="2794000" cy="1206500"/>
          </a:xfrm>
          <a:prstGeom prst="roundRect">
            <a:avLst>
              <a:gd name="adj" fmla="val 8421"/>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2" name="AutoShape 12"/>
          <p:cNvSpPr/>
          <p:nvPr/>
        </p:nvSpPr>
        <p:spPr>
          <a:xfrm>
            <a:off x="1206500" y="4445000"/>
            <a:ext cx="2413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Unified Modeling Framework</a:t>
            </a:r>
          </a:p>
        </p:txBody>
      </p:sp>
      <p:sp>
        <p:nvSpPr>
          <p:cNvPr id="13" name="AutoShape 13"/>
          <p:cNvSpPr/>
          <p:nvPr/>
        </p:nvSpPr>
        <p:spPr>
          <a:xfrm>
            <a:off x="1206500" y="4826000"/>
            <a:ext cx="2413000" cy="635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100" b="0" i="0" u="none" strike="noStrike">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Builds a unified framework for frequency and severity while implicitly learning shared risk structure.</a:t>
            </a:r>
          </a:p>
        </p:txBody>
      </p:sp>
      <p:sp>
        <p:nvSpPr>
          <p:cNvPr id="14" name="AutoShape 14"/>
          <p:cNvSpPr/>
          <p:nvPr/>
        </p:nvSpPr>
        <p:spPr>
          <a:xfrm>
            <a:off x="4445000" y="1397000"/>
            <a:ext cx="3302000" cy="4953000"/>
          </a:xfrm>
          <a:prstGeom prst="roundRect">
            <a:avLst>
              <a:gd name="adj" fmla="val 6153"/>
            </a:avLst>
          </a:prstGeom>
          <a:solidFill>
            <a:srgbClr val="FFFFFF">
              <a:alpha val="100000"/>
            </a:srgbClr>
          </a:solidFill>
          <a:ln w="25400" cap="flat" cmpd="sng">
            <a:noFill/>
            <a:prstDash val="solid"/>
            <a:round/>
          </a:ln>
          <a:effectLst>
            <a:outerShdw blurRad="2032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5" name="AutoShape 15"/>
          <p:cNvSpPr/>
          <p:nvPr/>
        </p:nvSpPr>
        <p:spPr>
          <a:xfrm>
            <a:off x="4699000" y="1651000"/>
            <a:ext cx="711200" cy="711200"/>
          </a:xfrm>
          <a:prstGeom prst="ellipse">
            <a:avLst/>
          </a:prstGeom>
          <a:solidFill>
            <a:srgbClr val="2F4F4F">
              <a:alpha val="8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6"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76800" y="1828800"/>
            <a:ext cx="355600" cy="355600"/>
          </a:xfrm>
          <a:prstGeom prst="rect">
            <a:avLst/>
          </a:prstGeom>
        </p:spPr>
      </p:pic>
      <p:sp>
        <p:nvSpPr>
          <p:cNvPr id="17" name="AutoShape 17"/>
          <p:cNvSpPr/>
          <p:nvPr/>
        </p:nvSpPr>
        <p:spPr>
          <a:xfrm>
            <a:off x="5588000" y="1714500"/>
            <a:ext cx="1778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02</a:t>
            </a:r>
            <a:endParaRPr lang="en-US" sz="1100">
              <a:latin typeface="微软雅黑" panose="020B0503020204020204" charset="-122"/>
              <a:ea typeface="微软雅黑" panose="020B0503020204020204" charset="-122"/>
              <a:cs typeface="微软雅黑" panose="020B0503020204020204" charset="-122"/>
            </a:endParaRPr>
          </a:p>
          <a:p>
            <a:pPr indent="0" algn="l">
              <a:lnSpc>
                <a:spcPct val="125000"/>
              </a:lnSpc>
            </a:pPr>
            <a:r>
              <a:rPr lang="en-US" sz="1600" b="0" i="0" u="none" strike="noStrike">
                <a:solidFill>
                  <a:srgbClr val="666666"/>
                </a:solidFill>
                <a:latin typeface="微软雅黑" panose="020B0503020204020204" charset="-122"/>
                <a:ea typeface="微软雅黑" panose="020B0503020204020204" charset="-122"/>
                <a:cs typeface="微软雅黑" panose="020B0503020204020204" charset="-122"/>
                <a:sym typeface="Noto Sans SC" panose="020B0200000000000000" charset="-122"/>
              </a:rPr>
              <a:t>Limitations</a:t>
            </a:r>
          </a:p>
        </p:txBody>
      </p:sp>
      <p:cxnSp>
        <p:nvCxnSpPr>
          <p:cNvPr id="18" name="Connector 18"/>
          <p:cNvCxnSpPr/>
          <p:nvPr/>
        </p:nvCxnSpPr>
        <p:spPr>
          <a:xfrm rot="-15626">
            <a:off x="4699014" y="2660650"/>
            <a:ext cx="2794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9" name="AutoShape 19"/>
          <p:cNvSpPr/>
          <p:nvPr/>
        </p:nvSpPr>
        <p:spPr>
          <a:xfrm>
            <a:off x="4699000" y="2921000"/>
            <a:ext cx="2794000" cy="1206500"/>
          </a:xfrm>
          <a:prstGeom prst="roundRect">
            <a:avLst>
              <a:gd name="adj" fmla="val 8421"/>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0" name="AutoShape 20"/>
          <p:cNvSpPr/>
          <p:nvPr/>
        </p:nvSpPr>
        <p:spPr>
          <a:xfrm>
            <a:off x="4889500" y="3048000"/>
            <a:ext cx="2413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No Explicit Feature Interactions</a:t>
            </a:r>
          </a:p>
        </p:txBody>
      </p:sp>
      <p:sp>
        <p:nvSpPr>
          <p:cNvPr id="21" name="AutoShape 21"/>
          <p:cNvSpPr/>
          <p:nvPr/>
        </p:nvSpPr>
        <p:spPr>
          <a:xfrm>
            <a:off x="4889500" y="3429000"/>
            <a:ext cx="2413000" cy="635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1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The current model focuses on main effects and does not explicitly model higher-order feature interactions.</a:t>
            </a:r>
            <a:r>
              <a:rPr lang="en-US" sz="1100" b="0" i="0" u="none" strike="noStrike" dirty="0">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dirty="0">
              <a:latin typeface="微软雅黑" panose="020B0503020204020204" charset="-122"/>
              <a:ea typeface="微软雅黑" panose="020B0503020204020204" charset="-122"/>
            </a:endParaRPr>
          </a:p>
        </p:txBody>
      </p:sp>
      <p:sp>
        <p:nvSpPr>
          <p:cNvPr id="22" name="AutoShape 22"/>
          <p:cNvSpPr/>
          <p:nvPr/>
        </p:nvSpPr>
        <p:spPr>
          <a:xfrm>
            <a:off x="4699000" y="4318000"/>
            <a:ext cx="2794000" cy="1206500"/>
          </a:xfrm>
          <a:prstGeom prst="roundRect">
            <a:avLst>
              <a:gd name="adj" fmla="val 8421"/>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3" name="AutoShape 23"/>
          <p:cNvSpPr/>
          <p:nvPr/>
        </p:nvSpPr>
        <p:spPr>
          <a:xfrm>
            <a:off x="4889500" y="4445000"/>
            <a:ext cx="2413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Limited Business Constraints</a:t>
            </a:r>
          </a:p>
        </p:txBody>
      </p:sp>
      <p:sp>
        <p:nvSpPr>
          <p:cNvPr id="24" name="AutoShape 24"/>
          <p:cNvSpPr/>
          <p:nvPr/>
        </p:nvSpPr>
        <p:spPr>
          <a:xfrm>
            <a:off x="4889500" y="4826000"/>
            <a:ext cx="2413000" cy="635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1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No explicit monotonicity constraints are imposed, so some learned effects may deviate from actuarial priors.</a:t>
            </a:r>
            <a:r>
              <a:rPr lang="en-US" sz="1100" b="0" i="0" u="none" strike="noStrike" dirty="0">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p>
        </p:txBody>
      </p:sp>
      <p:sp>
        <p:nvSpPr>
          <p:cNvPr id="25" name="AutoShape 25"/>
          <p:cNvSpPr/>
          <p:nvPr/>
        </p:nvSpPr>
        <p:spPr>
          <a:xfrm>
            <a:off x="8128000" y="1397000"/>
            <a:ext cx="3302000" cy="4953000"/>
          </a:xfrm>
          <a:prstGeom prst="roundRect">
            <a:avLst>
              <a:gd name="adj" fmla="val 6153"/>
            </a:avLst>
          </a:prstGeom>
          <a:solidFill>
            <a:srgbClr val="FFFFFF">
              <a:alpha val="100000"/>
            </a:srgbClr>
          </a:solidFill>
          <a:ln w="25400" cap="flat" cmpd="sng">
            <a:noFill/>
            <a:prstDash val="solid"/>
            <a:round/>
          </a:ln>
          <a:effectLst>
            <a:outerShdw blurRad="2032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6" name="AutoShape 26"/>
          <p:cNvSpPr/>
          <p:nvPr/>
        </p:nvSpPr>
        <p:spPr>
          <a:xfrm>
            <a:off x="8382000" y="1651000"/>
            <a:ext cx="711200" cy="711200"/>
          </a:xfrm>
          <a:prstGeom prst="ellipse">
            <a:avLst/>
          </a:prstGeom>
          <a:solidFill>
            <a:srgbClr val="2F4F4F">
              <a:alpha val="8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27" name="Picture 2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559800" y="1828800"/>
            <a:ext cx="355600" cy="355600"/>
          </a:xfrm>
          <a:prstGeom prst="rect">
            <a:avLst/>
          </a:prstGeom>
        </p:spPr>
      </p:pic>
      <p:sp>
        <p:nvSpPr>
          <p:cNvPr id="28" name="AutoShape 28"/>
          <p:cNvSpPr/>
          <p:nvPr/>
        </p:nvSpPr>
        <p:spPr>
          <a:xfrm>
            <a:off x="9271000" y="1714500"/>
            <a:ext cx="1778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03</a:t>
            </a:r>
            <a:endParaRPr lang="en-US" sz="1100">
              <a:latin typeface="微软雅黑" panose="020B0503020204020204" charset="-122"/>
              <a:ea typeface="微软雅黑" panose="020B0503020204020204" charset="-122"/>
              <a:cs typeface="微软雅黑" panose="020B0503020204020204" charset="-122"/>
            </a:endParaRPr>
          </a:p>
          <a:p>
            <a:pPr indent="0" algn="l">
              <a:lnSpc>
                <a:spcPct val="125000"/>
              </a:lnSpc>
            </a:pPr>
            <a:r>
              <a:rPr lang="en-US" sz="1600" b="0" i="0" u="none" strike="noStrike">
                <a:solidFill>
                  <a:srgbClr val="666666"/>
                </a:solidFill>
                <a:latin typeface="微软雅黑" panose="020B0503020204020204" charset="-122"/>
                <a:ea typeface="微软雅黑" panose="020B0503020204020204" charset="-122"/>
                <a:cs typeface="微软雅黑" panose="020B0503020204020204" charset="-122"/>
                <a:sym typeface="Noto Sans SC" panose="020B0200000000000000" charset="-122"/>
              </a:rPr>
              <a:t>Future Work</a:t>
            </a:r>
          </a:p>
        </p:txBody>
      </p:sp>
      <p:cxnSp>
        <p:nvCxnSpPr>
          <p:cNvPr id="29" name="Connector 29"/>
          <p:cNvCxnSpPr/>
          <p:nvPr/>
        </p:nvCxnSpPr>
        <p:spPr>
          <a:xfrm rot="-15626">
            <a:off x="8382014" y="2660650"/>
            <a:ext cx="2794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30" name="AutoShape 30"/>
          <p:cNvSpPr/>
          <p:nvPr/>
        </p:nvSpPr>
        <p:spPr>
          <a:xfrm>
            <a:off x="8382000" y="2857500"/>
            <a:ext cx="2794000" cy="952500"/>
          </a:xfrm>
          <a:prstGeom prst="roundRect">
            <a:avLst>
              <a:gd name="adj" fmla="val 10666"/>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1" name="AutoShape 31"/>
          <p:cNvSpPr/>
          <p:nvPr/>
        </p:nvSpPr>
        <p:spPr>
          <a:xfrm>
            <a:off x="8572500" y="2946400"/>
            <a:ext cx="2413000" cy="254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Model Extensions</a:t>
            </a:r>
          </a:p>
        </p:txBody>
      </p:sp>
      <p:sp>
        <p:nvSpPr>
          <p:cNvPr id="32" name="AutoShape 32"/>
          <p:cNvSpPr/>
          <p:nvPr/>
        </p:nvSpPr>
        <p:spPr>
          <a:xfrm>
            <a:off x="8572500" y="3251200"/>
            <a:ext cx="2413000" cy="508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100" b="0" i="0" u="none" strike="noStrike">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Add interaction modeling and incorporate monotonicity, smoothness, and other business-informed constraints.</a:t>
            </a:r>
          </a:p>
        </p:txBody>
      </p:sp>
      <p:sp>
        <p:nvSpPr>
          <p:cNvPr id="33" name="AutoShape 33"/>
          <p:cNvSpPr/>
          <p:nvPr/>
        </p:nvSpPr>
        <p:spPr>
          <a:xfrm>
            <a:off x="8382000" y="3937000"/>
            <a:ext cx="2794000" cy="952500"/>
          </a:xfrm>
          <a:prstGeom prst="roundRect">
            <a:avLst>
              <a:gd name="adj" fmla="val 10666"/>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4" name="AutoShape 34"/>
          <p:cNvSpPr/>
          <p:nvPr/>
        </p:nvSpPr>
        <p:spPr>
          <a:xfrm>
            <a:off x="8572500" y="4025900"/>
            <a:ext cx="2413000" cy="254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Broader Applications</a:t>
            </a:r>
          </a:p>
        </p:txBody>
      </p:sp>
      <p:sp>
        <p:nvSpPr>
          <p:cNvPr id="35" name="AutoShape 35"/>
          <p:cNvSpPr/>
          <p:nvPr/>
        </p:nvSpPr>
        <p:spPr>
          <a:xfrm>
            <a:off x="8572500" y="4330700"/>
            <a:ext cx="2413000" cy="508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100" b="0" i="0" u="none" strike="noStrike">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Explore applications in risk segmentation, fraud detection, and pricing across additional insurance lines.</a:t>
            </a:r>
          </a:p>
        </p:txBody>
      </p:sp>
      <p:sp>
        <p:nvSpPr>
          <p:cNvPr id="36" name="AutoShape 36"/>
          <p:cNvSpPr/>
          <p:nvPr/>
        </p:nvSpPr>
        <p:spPr>
          <a:xfrm>
            <a:off x="8382000" y="5016500"/>
            <a:ext cx="2794000" cy="952500"/>
          </a:xfrm>
          <a:prstGeom prst="roundRect">
            <a:avLst>
              <a:gd name="adj" fmla="val 10666"/>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7" name="AutoShape 37"/>
          <p:cNvSpPr/>
          <p:nvPr/>
        </p:nvSpPr>
        <p:spPr>
          <a:xfrm>
            <a:off x="8572500" y="5105400"/>
            <a:ext cx="2413000" cy="254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Theoretical Development</a:t>
            </a:r>
          </a:p>
        </p:txBody>
      </p:sp>
      <p:sp>
        <p:nvSpPr>
          <p:cNvPr id="38" name="AutoShape 38"/>
          <p:cNvSpPr/>
          <p:nvPr/>
        </p:nvSpPr>
        <p:spPr>
          <a:xfrm>
            <a:off x="8572500" y="5410200"/>
            <a:ext cx="2413000" cy="508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100" b="0" i="0" u="none" strike="noStrike">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Study the theoretical foundations of multi-task learning in actuarial science and identify more effective parameter-sharing structures.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5F5">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2540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CONTENTS</a:t>
            </a:r>
          </a:p>
        </p:txBody>
      </p:sp>
      <p:sp>
        <p:nvSpPr>
          <p:cNvPr id="3" name="AutoShape 3"/>
          <p:cNvSpPr/>
          <p:nvPr/>
        </p:nvSpPr>
        <p:spPr>
          <a:xfrm>
            <a:off x="762000" y="1079500"/>
            <a:ext cx="2540000" cy="317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0" i="0" u="none" strike="noStrike" spc="200">
                <a:solidFill>
                  <a:srgbClr val="808080"/>
                </a:solidFill>
                <a:latin typeface="微软雅黑" panose="020B0503020204020204" charset="-122"/>
                <a:ea typeface="微软雅黑" panose="020B0503020204020204" charset="-122"/>
                <a:cs typeface="Noto Sans SC" panose="020B0200000000000000" charset="-122"/>
                <a:sym typeface="Noto Sans SC" panose="020B0200000000000000" charset="-122"/>
              </a:rPr>
              <a:t>CONTENTS</a:t>
            </a:r>
          </a:p>
        </p:txBody>
      </p:sp>
      <p:sp>
        <p:nvSpPr>
          <p:cNvPr id="4" name="AutoShape 4"/>
          <p:cNvSpPr/>
          <p:nvPr/>
        </p:nvSpPr>
        <p:spPr>
          <a:xfrm>
            <a:off x="762000" y="1778000"/>
            <a:ext cx="5207000" cy="1651000"/>
          </a:xfrm>
          <a:prstGeom prst="roundRect">
            <a:avLst>
              <a:gd name="adj" fmla="val 7692"/>
            </a:avLst>
          </a:prstGeom>
          <a:solidFill>
            <a:srgbClr val="FFFFFF">
              <a:alpha val="100000"/>
            </a:srgbClr>
          </a:solidFill>
          <a:ln w="25400" cap="flat" cmpd="sng">
            <a:noFill/>
            <a:prstDash val="solid"/>
            <a:round/>
          </a:ln>
          <a:effectLst>
            <a:outerShdw blurRad="1524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5" name="AutoShape 5"/>
          <p:cNvSpPr/>
          <p:nvPr/>
        </p:nvSpPr>
        <p:spPr>
          <a:xfrm>
            <a:off x="762000" y="1778000"/>
            <a:ext cx="1143000" cy="1651000"/>
          </a:xfrm>
          <a:prstGeom prst="roundRect">
            <a:avLst>
              <a:gd name="adj" fmla="val 11111"/>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6" name="AutoShape 6"/>
          <p:cNvSpPr/>
          <p:nvPr/>
        </p:nvSpPr>
        <p:spPr>
          <a:xfrm>
            <a:off x="762000" y="2133600"/>
            <a:ext cx="1143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200" b="1"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01</a:t>
            </a:r>
          </a:p>
        </p:txBody>
      </p:sp>
      <p:sp>
        <p:nvSpPr>
          <p:cNvPr id="7" name="AutoShape 7"/>
          <p:cNvSpPr/>
          <p:nvPr/>
        </p:nvSpPr>
        <p:spPr>
          <a:xfrm>
            <a:off x="2159000" y="1968500"/>
            <a:ext cx="3683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Research Background and Significance</a:t>
            </a:r>
          </a:p>
        </p:txBody>
      </p:sp>
      <p:sp>
        <p:nvSpPr>
          <p:cNvPr id="8" name="AutoShape 8"/>
          <p:cNvSpPr/>
          <p:nvPr/>
        </p:nvSpPr>
        <p:spPr>
          <a:xfrm>
            <a:off x="2159000" y="2413000"/>
            <a:ext cx="3556000" cy="762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100" b="0" i="0" u="none" strike="noStrike" dirty="0" err="1">
                <a:solidFill>
                  <a:srgbClr val="646464"/>
                </a:solidFill>
                <a:latin typeface="微软雅黑" panose="020B0503020204020204" charset="-122"/>
                <a:ea typeface="微软雅黑" panose="020B0503020204020204" charset="-122"/>
                <a:cs typeface="Noto Sans SC" panose="020B0200000000000000" charset="-122"/>
                <a:sym typeface="Noto Sans SC" panose="020B0200000000000000" charset="-122"/>
              </a:rPr>
              <a:t>Industry context, problem statement, research objectives, and significance</a:t>
            </a:r>
          </a:p>
        </p:txBody>
      </p:sp>
      <p:sp>
        <p:nvSpPr>
          <p:cNvPr id="9" name="AutoShape 9"/>
          <p:cNvSpPr/>
          <p:nvPr/>
        </p:nvSpPr>
        <p:spPr>
          <a:xfrm>
            <a:off x="762000" y="3683000"/>
            <a:ext cx="5207000" cy="1651000"/>
          </a:xfrm>
          <a:prstGeom prst="roundRect">
            <a:avLst>
              <a:gd name="adj" fmla="val 7692"/>
            </a:avLst>
          </a:prstGeom>
          <a:solidFill>
            <a:srgbClr val="FFFFFF">
              <a:alpha val="100000"/>
            </a:srgbClr>
          </a:solidFill>
          <a:ln w="25400" cap="flat" cmpd="sng">
            <a:noFill/>
            <a:prstDash val="solid"/>
            <a:round/>
          </a:ln>
          <a:effectLst>
            <a:outerShdw blurRad="1524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0" name="AutoShape 10"/>
          <p:cNvSpPr/>
          <p:nvPr/>
        </p:nvSpPr>
        <p:spPr>
          <a:xfrm>
            <a:off x="762000" y="3683000"/>
            <a:ext cx="1143000" cy="1651000"/>
          </a:xfrm>
          <a:prstGeom prst="roundRect">
            <a:avLst>
              <a:gd name="adj" fmla="val 11111"/>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1" name="AutoShape 11"/>
          <p:cNvSpPr/>
          <p:nvPr/>
        </p:nvSpPr>
        <p:spPr>
          <a:xfrm>
            <a:off x="762000" y="4038600"/>
            <a:ext cx="1143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2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03</a:t>
            </a:r>
          </a:p>
        </p:txBody>
      </p:sp>
      <p:sp>
        <p:nvSpPr>
          <p:cNvPr id="12" name="AutoShape 12"/>
          <p:cNvSpPr/>
          <p:nvPr/>
        </p:nvSpPr>
        <p:spPr>
          <a:xfrm>
            <a:off x="2159000" y="3873500"/>
            <a:ext cx="3683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zh-CN" altLang="en-US" sz="1600" b="1" i="0" u="none" strike="noStrike" dirty="0">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Experimental Results and Analysis</a:t>
            </a:r>
            <a:r>
              <a:rPr lang="en-US" altLang="zh-CN" sz="1600" b="1" i="0" u="none" strike="noStrike" dirty="0" err="1">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altLang="zh-CN" sz="1600" b="1" i="0" u="none" strike="noStrike" dirty="0">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endParaRPr>
          </a:p>
        </p:txBody>
      </p:sp>
      <p:sp>
        <p:nvSpPr>
          <p:cNvPr id="13" name="AutoShape 13"/>
          <p:cNvSpPr/>
          <p:nvPr/>
        </p:nvSpPr>
        <p:spPr>
          <a:xfrm>
            <a:off x="2159000" y="4318000"/>
            <a:ext cx="3556000" cy="762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altLang="zh-CN" sz="1100" b="0" i="0" u="none" strike="noStrike" dirty="0" err="1">
                <a:solidFill>
                  <a:srgbClr val="646464"/>
                </a:solidFill>
                <a:latin typeface="微软雅黑" panose="020B0503020204020204" charset="-122"/>
                <a:ea typeface="微软雅黑" panose="020B0503020204020204" charset="-122"/>
                <a:cs typeface="Noto Sans SC" panose="020B0200000000000000" charset="-122"/>
                <a:sym typeface="Noto Sans SC" panose="020B0200000000000000" charset="-122"/>
              </a:rPr>
              <a:t>Exploratory data analysis, multidimensional performance comparison, and model interpretability</a:t>
            </a:r>
          </a:p>
        </p:txBody>
      </p:sp>
      <p:sp>
        <p:nvSpPr>
          <p:cNvPr id="14" name="AutoShape 14"/>
          <p:cNvSpPr/>
          <p:nvPr/>
        </p:nvSpPr>
        <p:spPr>
          <a:xfrm>
            <a:off x="6223000" y="1778000"/>
            <a:ext cx="5207000" cy="1651000"/>
          </a:xfrm>
          <a:prstGeom prst="roundRect">
            <a:avLst>
              <a:gd name="adj" fmla="val 7692"/>
            </a:avLst>
          </a:prstGeom>
          <a:solidFill>
            <a:srgbClr val="FFFFFF">
              <a:alpha val="100000"/>
            </a:srgbClr>
          </a:solidFill>
          <a:ln w="25400" cap="flat" cmpd="sng">
            <a:noFill/>
            <a:prstDash val="solid"/>
            <a:round/>
          </a:ln>
          <a:effectLst>
            <a:outerShdw blurRad="1524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5" name="AutoShape 15"/>
          <p:cNvSpPr/>
          <p:nvPr/>
        </p:nvSpPr>
        <p:spPr>
          <a:xfrm>
            <a:off x="6223000" y="1778000"/>
            <a:ext cx="1143000" cy="1651000"/>
          </a:xfrm>
          <a:prstGeom prst="roundRect">
            <a:avLst>
              <a:gd name="adj" fmla="val 11111"/>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6" name="AutoShape 16"/>
          <p:cNvSpPr/>
          <p:nvPr/>
        </p:nvSpPr>
        <p:spPr>
          <a:xfrm>
            <a:off x="6223000" y="2133600"/>
            <a:ext cx="1143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2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02</a:t>
            </a:r>
          </a:p>
        </p:txBody>
      </p:sp>
      <p:sp>
        <p:nvSpPr>
          <p:cNvPr id="17" name="AutoShape 17"/>
          <p:cNvSpPr/>
          <p:nvPr/>
        </p:nvSpPr>
        <p:spPr>
          <a:xfrm>
            <a:off x="7620000" y="1968500"/>
            <a:ext cx="3683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dirty="0" err="1">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Research Design and Model Development</a:t>
            </a:r>
          </a:p>
        </p:txBody>
      </p:sp>
      <p:sp>
        <p:nvSpPr>
          <p:cNvPr id="18" name="AutoShape 18"/>
          <p:cNvSpPr/>
          <p:nvPr/>
        </p:nvSpPr>
        <p:spPr>
          <a:xfrm>
            <a:off x="7620000" y="2413000"/>
            <a:ext cx="3556000" cy="762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100" b="0" i="0" u="none" strike="noStrike">
                <a:solidFill>
                  <a:srgbClr val="646464"/>
                </a:solidFill>
                <a:latin typeface="微软雅黑" panose="020B0503020204020204" charset="-122"/>
                <a:ea typeface="微软雅黑" panose="020B0503020204020204" charset="-122"/>
                <a:cs typeface="Noto Sans SC" panose="020B0200000000000000" charset="-122"/>
                <a:sym typeface="Noto Sans SC" panose="020B0200000000000000" charset="-122"/>
              </a:rPr>
              <a:t>Research framework, model specification, benchmark models, data sources, and evaluation metrics</a:t>
            </a:r>
          </a:p>
        </p:txBody>
      </p:sp>
      <p:sp>
        <p:nvSpPr>
          <p:cNvPr id="19" name="AutoShape 19"/>
          <p:cNvSpPr/>
          <p:nvPr/>
        </p:nvSpPr>
        <p:spPr>
          <a:xfrm>
            <a:off x="6223000" y="3683000"/>
            <a:ext cx="5207000" cy="1651000"/>
          </a:xfrm>
          <a:prstGeom prst="roundRect">
            <a:avLst>
              <a:gd name="adj" fmla="val 7692"/>
            </a:avLst>
          </a:prstGeom>
          <a:solidFill>
            <a:srgbClr val="FFFFFF">
              <a:alpha val="100000"/>
            </a:srgbClr>
          </a:solidFill>
          <a:ln w="25400" cap="flat" cmpd="sng">
            <a:noFill/>
            <a:prstDash val="solid"/>
            <a:round/>
          </a:ln>
          <a:effectLst>
            <a:outerShdw blurRad="152400" dist="50800" dir="2700000" algn="tl" rotWithShape="0">
              <a:srgbClr val="000000">
                <a:alpha val="8000"/>
              </a:srgbClr>
            </a:outerShdw>
          </a:effectLst>
        </p:spPr>
        <p:txBody>
          <a:bodyPr vert="horz" wrap="square" lIns="63500" tIns="63500" rIns="63500" bIns="63500" rtlCol="0" anchor="ctr"/>
          <a:lstStyle/>
          <a:p>
            <a:pPr algn="ctr">
              <a:defRPr/>
            </a:pPr>
            <a:endParaRPr dirty="0">
              <a:latin typeface="微软雅黑" panose="020B0503020204020204" charset="-122"/>
              <a:ea typeface="微软雅黑" panose="020B0503020204020204" charset="-122"/>
            </a:endParaRPr>
          </a:p>
        </p:txBody>
      </p:sp>
      <p:sp>
        <p:nvSpPr>
          <p:cNvPr id="20" name="AutoShape 20"/>
          <p:cNvSpPr/>
          <p:nvPr/>
        </p:nvSpPr>
        <p:spPr>
          <a:xfrm>
            <a:off x="6223000" y="3683000"/>
            <a:ext cx="1143000" cy="1651000"/>
          </a:xfrm>
          <a:prstGeom prst="roundRect">
            <a:avLst>
              <a:gd name="adj" fmla="val 11111"/>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1" name="AutoShape 21"/>
          <p:cNvSpPr/>
          <p:nvPr/>
        </p:nvSpPr>
        <p:spPr>
          <a:xfrm>
            <a:off x="6223000" y="4038600"/>
            <a:ext cx="1143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200" b="1"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04</a:t>
            </a:r>
          </a:p>
        </p:txBody>
      </p:sp>
      <p:sp>
        <p:nvSpPr>
          <p:cNvPr id="22" name="AutoShape 22"/>
          <p:cNvSpPr/>
          <p:nvPr/>
        </p:nvSpPr>
        <p:spPr>
          <a:xfrm>
            <a:off x="7620000" y="3873500"/>
            <a:ext cx="3683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endParaRPr lang="en-US" sz="1100" dirty="0">
              <a:latin typeface="微软雅黑" panose="020B0503020204020204" charset="-122"/>
              <a:ea typeface="微软雅黑" panose="020B0503020204020204" charset="-122"/>
            </a:endParaRPr>
          </a:p>
        </p:txBody>
      </p:sp>
      <p:sp>
        <p:nvSpPr>
          <p:cNvPr id="23" name="AutoShape 23"/>
          <p:cNvSpPr/>
          <p:nvPr/>
        </p:nvSpPr>
        <p:spPr>
          <a:xfrm>
            <a:off x="7620000" y="4318000"/>
            <a:ext cx="3556000" cy="762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endParaRPr lang="en-US" sz="1100" dirty="0">
              <a:latin typeface="微软雅黑" panose="020B0503020204020204" charset="-122"/>
              <a:ea typeface="微软雅黑" panose="020B0503020204020204" charset="-122"/>
            </a:endParaRPr>
          </a:p>
        </p:txBody>
      </p:sp>
      <p:sp>
        <p:nvSpPr>
          <p:cNvPr id="26" name="AutoShape 26"/>
          <p:cNvSpPr/>
          <p:nvPr/>
        </p:nvSpPr>
        <p:spPr>
          <a:xfrm>
            <a:off x="762000" y="5778500"/>
            <a:ext cx="1143000" cy="635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600" b="1" i="0" u="none" strike="noStrike" dirty="0">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0</a:t>
            </a:r>
          </a:p>
        </p:txBody>
      </p:sp>
      <p:sp>
        <p:nvSpPr>
          <p:cNvPr id="27" name="AutoShape 27"/>
          <p:cNvSpPr/>
          <p:nvPr/>
        </p:nvSpPr>
        <p:spPr>
          <a:xfrm>
            <a:off x="7620000" y="3937000"/>
            <a:ext cx="2794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dirty="0" err="1">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Conclusions, Limitations, and Future Work</a:t>
            </a:r>
            <a:r>
              <a:rPr lang="zh-CN" altLang="en-US" sz="1600" b="1" i="0" u="none" strike="noStrike" dirty="0">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600" b="1" i="0" u="none" strike="noStrike" dirty="0" err="1">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600" b="1" i="0" u="none" strike="noStrike" dirty="0">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endParaRPr>
          </a:p>
        </p:txBody>
      </p:sp>
      <p:sp>
        <p:nvSpPr>
          <p:cNvPr id="28" name="AutoShape 28"/>
          <p:cNvSpPr/>
          <p:nvPr/>
        </p:nvSpPr>
        <p:spPr>
          <a:xfrm>
            <a:off x="7620000" y="4441825"/>
            <a:ext cx="3556000" cy="635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100" b="0" i="0" u="none" strike="noStrike" dirty="0" err="1">
                <a:solidFill>
                  <a:srgbClr val="646464"/>
                </a:solidFill>
                <a:latin typeface="微软雅黑" panose="020B0503020204020204" charset="-122"/>
                <a:ea typeface="微软雅黑" panose="020B0503020204020204" charset="-122"/>
                <a:cs typeface="Noto Sans SC" panose="020B0200000000000000" charset="-122"/>
                <a:sym typeface="Noto Sans SC" panose="020B0200000000000000" charset="-122"/>
              </a:rPr>
              <a:t>Summary of key findings, contributions, limitations, and future research directions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2F4F4F">
              <a:alpha val="6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 name="AutoShape 3"/>
          <p:cNvSpPr/>
          <p:nvPr/>
        </p:nvSpPr>
        <p:spPr>
          <a:xfrm>
            <a:off x="0" y="2044065"/>
            <a:ext cx="121920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800" b="1" i="0" u="none" strike="noStrike" spc="400">
                <a:solidFill>
                  <a:srgbClr val="FFFFFF">
                    <a:alpha val="30196"/>
                  </a:srgbClr>
                </a:solidFill>
                <a:latin typeface="微软雅黑" panose="020B0503020204020204" charset="-122"/>
                <a:ea typeface="微软雅黑" panose="020B0503020204020204" charset="-122"/>
                <a:cs typeface="Noto Sans SC" panose="020B0200000000000000" charset="-122"/>
                <a:sym typeface="Noto Sans SC" panose="020B0200000000000000" charset="-122"/>
              </a:rPr>
              <a:t>THANKS</a:t>
            </a:r>
          </a:p>
        </p:txBody>
      </p:sp>
      <p:sp>
        <p:nvSpPr>
          <p:cNvPr id="4" name="AutoShape 4"/>
          <p:cNvSpPr/>
          <p:nvPr/>
        </p:nvSpPr>
        <p:spPr>
          <a:xfrm>
            <a:off x="0" y="2794000"/>
            <a:ext cx="12192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000" b="1"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THANK YOU</a:t>
            </a:r>
          </a:p>
        </p:txBody>
      </p:sp>
      <p:sp>
        <p:nvSpPr>
          <p:cNvPr id="5" name="AutoShape 5"/>
          <p:cNvSpPr/>
          <p:nvPr/>
        </p:nvSpPr>
        <p:spPr>
          <a:xfrm>
            <a:off x="5588000" y="3810000"/>
            <a:ext cx="1016000" cy="38100"/>
          </a:xfrm>
          <a:prstGeom prst="roundRect">
            <a:avLst>
              <a:gd name="adj" fmla="val 0"/>
            </a:avLst>
          </a:prstGeom>
          <a:solidFill>
            <a:srgbClr val="EAB308">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6" name="AutoShape 6"/>
          <p:cNvSpPr/>
          <p:nvPr/>
        </p:nvSpPr>
        <p:spPr>
          <a:xfrm>
            <a:off x="0" y="4191000"/>
            <a:ext cx="121920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sz="1800" b="0">
                <a:solidFill>
                  <a:srgbClr val="EBEBEB"/>
                </a:solidFill>
                <a:latin typeface="Microsoft YaHei"/>
              </a:rPr>
              <a:t>Comments and suggestions are welcome</a:t>
            </a:r>
          </a:p>
        </p:txBody>
      </p:sp>
      <p:sp>
        <p:nvSpPr>
          <p:cNvPr id="7" name="AutoShape 7"/>
          <p:cNvSpPr/>
          <p:nvPr/>
        </p:nvSpPr>
        <p:spPr>
          <a:xfrm>
            <a:off x="0" y="5334000"/>
            <a:ext cx="12192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sz="1100" b="0">
                <a:solidFill>
                  <a:srgbClr val="A4B0A6"/>
                </a:solidFill>
                <a:latin typeface="Microsoft YaHei"/>
              </a:rPr>
              <a:t>FOR LISTENING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4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3" name="AutoShape 3"/>
          <p:cNvSpPr/>
          <p:nvPr/>
        </p:nvSpPr>
        <p:spPr>
          <a:xfrm>
            <a:off x="0" y="1651000"/>
            <a:ext cx="12192000" cy="1270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9600" b="1"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01</a:t>
            </a:r>
          </a:p>
        </p:txBody>
      </p:sp>
      <p:sp>
        <p:nvSpPr>
          <p:cNvPr id="4" name="AutoShape 4"/>
          <p:cNvSpPr/>
          <p:nvPr/>
        </p:nvSpPr>
        <p:spPr>
          <a:xfrm>
            <a:off x="0" y="3048000"/>
            <a:ext cx="12192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000" b="1"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Research Background and Significance</a:t>
            </a:r>
          </a:p>
        </p:txBody>
      </p:sp>
      <p:sp>
        <p:nvSpPr>
          <p:cNvPr id="5" name="AutoShape 5"/>
          <p:cNvSpPr/>
          <p:nvPr/>
        </p:nvSpPr>
        <p:spPr>
          <a:xfrm>
            <a:off x="0" y="4064000"/>
            <a:ext cx="12192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400" b="0" i="0" u="none" strike="noStrike" dirty="0">
                <a:solidFill>
                  <a:srgbClr val="FFFFFF">
                    <a:alpha val="80000"/>
                  </a:srgbClr>
                </a:solidFill>
                <a:latin typeface="微软雅黑" panose="020B0503020204020204" charset="-122"/>
                <a:ea typeface="微软雅黑" panose="020B0503020204020204" charset="-122"/>
                <a:cs typeface="Noto Sans SC" panose="020B0200000000000000" charset="-122"/>
                <a:sym typeface="Noto Sans SC" panose="020B0200000000000000" charset="-122"/>
              </a:rPr>
              <a:t>RESEARCH BACKGROUND AND SIGNIFICANCE</a:t>
            </a:r>
          </a:p>
        </p:txBody>
      </p:sp>
      <p:sp>
        <p:nvSpPr>
          <p:cNvPr id="6" name="AutoShape 6"/>
          <p:cNvSpPr/>
          <p:nvPr/>
        </p:nvSpPr>
        <p:spPr>
          <a:xfrm>
            <a:off x="5715000" y="4826000"/>
            <a:ext cx="762000" cy="50800"/>
          </a:xfrm>
          <a:prstGeom prst="roundRect">
            <a:avLst>
              <a:gd name="adj" fmla="val 0"/>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5F5">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Industry Background: Scale and Challenges</a:t>
            </a:r>
          </a:p>
        </p:txBody>
      </p:sp>
      <p:sp>
        <p:nvSpPr>
          <p:cNvPr id="3" name="AutoShape 3"/>
          <p:cNvSpPr/>
          <p:nvPr/>
        </p:nvSpPr>
        <p:spPr>
          <a:xfrm>
            <a:off x="762000" y="1397000"/>
            <a:ext cx="4826000" cy="1524000"/>
          </a:xfrm>
          <a:prstGeom prst="roundRect">
            <a:avLst>
              <a:gd name="adj" fmla="val 10000"/>
            </a:avLst>
          </a:prstGeom>
          <a:solidFill>
            <a:srgbClr val="FFFFFF">
              <a:alpha val="100000"/>
            </a:srgbClr>
          </a:solidFill>
          <a:ln w="25400" cap="flat" cmpd="sng">
            <a:noFill/>
            <a:prstDash val="solid"/>
            <a:round/>
          </a:ln>
          <a:effectLst>
            <a:outerShdw blurRad="1524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4" name="AutoShape 4"/>
          <p:cNvSpPr/>
          <p:nvPr/>
        </p:nvSpPr>
        <p:spPr>
          <a:xfrm>
            <a:off x="1016000" y="1651000"/>
            <a:ext cx="889000" cy="1016000"/>
          </a:xfrm>
          <a:prstGeom prst="roundRect">
            <a:avLst>
              <a:gd name="adj" fmla="val 22857"/>
            </a:avLst>
          </a:prstGeom>
          <a:solidFill>
            <a:srgbClr val="E8F0F0">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06500" y="1841500"/>
            <a:ext cx="508000" cy="508000"/>
          </a:xfrm>
          <a:prstGeom prst="rect">
            <a:avLst/>
          </a:prstGeom>
        </p:spPr>
      </p:pic>
      <p:sp>
        <p:nvSpPr>
          <p:cNvPr id="6" name="AutoShape 6"/>
          <p:cNvSpPr/>
          <p:nvPr/>
        </p:nvSpPr>
        <p:spPr>
          <a:xfrm>
            <a:off x="2159000" y="1587500"/>
            <a:ext cx="3175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Large Market Scale</a:t>
            </a:r>
          </a:p>
        </p:txBody>
      </p:sp>
      <p:sp>
        <p:nvSpPr>
          <p:cNvPr id="7" name="AutoShape 7"/>
          <p:cNvSpPr/>
          <p:nvPr/>
        </p:nvSpPr>
        <p:spPr>
          <a:xfrm>
            <a:off x="2159000" y="2032000"/>
            <a:ext cx="3175000" cy="762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1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Motor insurance premiums exceeded RMB 913 billion in 2024, accounting for over 54% of total non-life premiums; vehicle ownership reached 353 million, and the market continues to expand.</a:t>
            </a:r>
            <a:r>
              <a:rPr lang="en-US" sz="12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8" name="AutoShape 8"/>
          <p:cNvSpPr/>
          <p:nvPr/>
        </p:nvSpPr>
        <p:spPr>
          <a:xfrm>
            <a:off x="762000" y="3175000"/>
            <a:ext cx="4826000" cy="1524000"/>
          </a:xfrm>
          <a:prstGeom prst="roundRect">
            <a:avLst>
              <a:gd name="adj" fmla="val 10000"/>
            </a:avLst>
          </a:prstGeom>
          <a:solidFill>
            <a:srgbClr val="FFFFFF">
              <a:alpha val="100000"/>
            </a:srgbClr>
          </a:solidFill>
          <a:ln w="25400" cap="flat" cmpd="sng">
            <a:noFill/>
            <a:prstDash val="solid"/>
            <a:round/>
          </a:ln>
          <a:effectLst>
            <a:outerShdw blurRad="1524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9" name="AutoShape 9"/>
          <p:cNvSpPr/>
          <p:nvPr/>
        </p:nvSpPr>
        <p:spPr>
          <a:xfrm>
            <a:off x="1016000" y="3429000"/>
            <a:ext cx="889000" cy="1016000"/>
          </a:xfrm>
          <a:prstGeom prst="roundRect">
            <a:avLst>
              <a:gd name="adj" fmla="val 22857"/>
            </a:avLst>
          </a:prstGeom>
          <a:solidFill>
            <a:srgbClr val="E8F0F0">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0"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6500" y="3619500"/>
            <a:ext cx="508000" cy="508000"/>
          </a:xfrm>
          <a:prstGeom prst="rect">
            <a:avLst/>
          </a:prstGeom>
        </p:spPr>
      </p:pic>
      <p:sp>
        <p:nvSpPr>
          <p:cNvPr id="11" name="AutoShape 11"/>
          <p:cNvSpPr/>
          <p:nvPr/>
        </p:nvSpPr>
        <p:spPr>
          <a:xfrm>
            <a:off x="2159000" y="3365500"/>
            <a:ext cx="3175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Underwriting Profitability Challenge</a:t>
            </a:r>
          </a:p>
        </p:txBody>
      </p:sp>
      <p:sp>
        <p:nvSpPr>
          <p:cNvPr id="12" name="AutoShape 12"/>
          <p:cNvSpPr/>
          <p:nvPr/>
        </p:nvSpPr>
        <p:spPr>
          <a:xfrm>
            <a:off x="2159000" y="3810000"/>
            <a:ext cx="3175000" cy="762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1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The industry combined ratio has long fluctuated around break-even, leaving underwriting profitability fragile. Accurate pricing is a key lever for improving underwriting margins.</a:t>
            </a:r>
            <a:r>
              <a:rPr lang="en-US" sz="1200" b="1" i="0" u="none" strike="noStrike" dirty="0" err="1">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dirty="0">
              <a:latin typeface="微软雅黑" panose="020B0503020204020204" charset="-122"/>
              <a:ea typeface="微软雅黑" panose="020B0503020204020204" charset="-122"/>
            </a:endParaRPr>
          </a:p>
        </p:txBody>
      </p:sp>
      <p:sp>
        <p:nvSpPr>
          <p:cNvPr id="13" name="AutoShape 13"/>
          <p:cNvSpPr/>
          <p:nvPr/>
        </p:nvSpPr>
        <p:spPr>
          <a:xfrm>
            <a:off x="762000" y="4953000"/>
            <a:ext cx="4826000" cy="1397000"/>
          </a:xfrm>
          <a:prstGeom prst="roundRect">
            <a:avLst>
              <a:gd name="adj" fmla="val 10909"/>
            </a:avLst>
          </a:prstGeom>
          <a:solidFill>
            <a:srgbClr val="FFFFFF">
              <a:alpha val="100000"/>
            </a:srgbClr>
          </a:solidFill>
          <a:ln w="25400" cap="flat" cmpd="sng">
            <a:noFill/>
            <a:prstDash val="solid"/>
            <a:round/>
          </a:ln>
          <a:effectLst>
            <a:outerShdw blurRad="1524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4" name="AutoShape 14"/>
          <p:cNvSpPr/>
          <p:nvPr/>
        </p:nvSpPr>
        <p:spPr>
          <a:xfrm>
            <a:off x="1016000" y="5207000"/>
            <a:ext cx="889000" cy="889000"/>
          </a:xfrm>
          <a:prstGeom prst="roundRect">
            <a:avLst>
              <a:gd name="adj" fmla="val 22857"/>
            </a:avLst>
          </a:prstGeom>
          <a:solidFill>
            <a:srgbClr val="E8F0F0">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06500" y="5397500"/>
            <a:ext cx="508000" cy="508000"/>
          </a:xfrm>
          <a:prstGeom prst="rect">
            <a:avLst/>
          </a:prstGeom>
        </p:spPr>
      </p:pic>
      <p:sp>
        <p:nvSpPr>
          <p:cNvPr id="16" name="AutoShape 16"/>
          <p:cNvSpPr/>
          <p:nvPr/>
        </p:nvSpPr>
        <p:spPr>
          <a:xfrm>
            <a:off x="2159000" y="5143500"/>
            <a:ext cx="3175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Core Industry Challenge</a:t>
            </a:r>
          </a:p>
        </p:txBody>
      </p:sp>
      <p:sp>
        <p:nvSpPr>
          <p:cNvPr id="17" name="AutoShape 17"/>
          <p:cNvSpPr/>
          <p:nvPr/>
        </p:nvSpPr>
        <p:spPr>
          <a:xfrm>
            <a:off x="2159000" y="5588000"/>
            <a:ext cx="3175000" cy="6350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1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How can data and analytics enable sound, granular, and accurate pricing in an intensely competitive market?</a:t>
            </a:r>
            <a:r>
              <a:rPr lang="en-US" sz="1200" b="1" i="0" u="none" strike="noStrike" dirty="0" err="1">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dirty="0">
              <a:latin typeface="微软雅黑" panose="020B0503020204020204" charset="-122"/>
              <a:ea typeface="微软雅黑" panose="020B0503020204020204" charset="-122"/>
            </a:endParaRPr>
          </a:p>
        </p:txBody>
      </p:sp>
      <p:sp>
        <p:nvSpPr>
          <p:cNvPr id="18" name="AutoShape 18"/>
          <p:cNvSpPr/>
          <p:nvPr/>
        </p:nvSpPr>
        <p:spPr>
          <a:xfrm>
            <a:off x="5842000" y="1397000"/>
            <a:ext cx="5334000" cy="4953000"/>
          </a:xfrm>
          <a:prstGeom prst="roundRect">
            <a:avLst>
              <a:gd name="adj" fmla="val 3076"/>
            </a:avLst>
          </a:prstGeom>
          <a:solidFill>
            <a:srgbClr val="FFFFFF">
              <a:alpha val="100000"/>
            </a:srgbClr>
          </a:solidFill>
          <a:ln w="25400" cap="flat" cmpd="sng">
            <a:noFill/>
            <a:prstDash val="solid"/>
            <a:round/>
          </a:ln>
          <a:effectLst>
            <a:outerShdw blurRad="254000" dist="76200" dir="2700000" algn="tl" rotWithShape="0">
              <a:srgbClr val="000000">
                <a:alpha val="12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20" name="图片 19"/>
          <p:cNvPicPr>
            <a:picLocks noChangeAspect="1"/>
          </p:cNvPicPr>
          <p:nvPr/>
        </p:nvPicPr>
        <p:blipFill>
          <a:blip r:embed="rId9"/>
          <a:stretch>
            <a:fillRect/>
          </a:stretch>
        </p:blipFill>
        <p:spPr>
          <a:xfrm>
            <a:off x="6610027" y="1587500"/>
            <a:ext cx="3797945" cy="451793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5F5">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Problem Statement: The Accuracy–Interpretability Trade-off</a:t>
            </a:r>
          </a:p>
        </p:txBody>
      </p:sp>
      <p:sp>
        <p:nvSpPr>
          <p:cNvPr id="3" name="AutoShape 3"/>
          <p:cNvSpPr/>
          <p:nvPr/>
        </p:nvSpPr>
        <p:spPr>
          <a:xfrm>
            <a:off x="762000" y="1397000"/>
            <a:ext cx="5080000" cy="2265680"/>
          </a:xfrm>
          <a:prstGeom prst="roundRect">
            <a:avLst>
              <a:gd name="adj" fmla="val 7058"/>
            </a:avLst>
          </a:prstGeom>
          <a:solidFill>
            <a:srgbClr val="FFFFFF">
              <a:alpha val="100000"/>
            </a:srgbClr>
          </a:solidFill>
          <a:ln w="25400" cap="flat" cmpd="sng">
            <a:noFill/>
            <a:prstDash val="solid"/>
            <a:round/>
          </a:ln>
          <a:effectLst>
            <a:outerShdw blurRad="203200" dist="50800" dir="2700000" algn="tl" rotWithShape="0">
              <a:srgbClr val="000000">
                <a:alpha val="6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4" name="AutoShape 4"/>
          <p:cNvSpPr/>
          <p:nvPr/>
        </p:nvSpPr>
        <p:spPr>
          <a:xfrm>
            <a:off x="1016000" y="1534160"/>
            <a:ext cx="4572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Traditional Actuarial Models (e.g., GLM)</a:t>
            </a:r>
            <a:r>
              <a:rPr lang="zh-CN" altLang="en-US" sz="18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8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8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5" name="AutoShape 5"/>
          <p:cNvSpPr/>
          <p:nvPr/>
        </p:nvSpPr>
        <p:spPr>
          <a:xfrm>
            <a:off x="1016000" y="2042160"/>
            <a:ext cx="4572000" cy="698500"/>
          </a:xfrm>
          <a:prstGeom prst="roundRect">
            <a:avLst>
              <a:gd name="adj" fmla="val 14545"/>
            </a:avLst>
          </a:prstGeom>
          <a:solidFill>
            <a:srgbClr val="F0F9F8">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3000" y="2207260"/>
            <a:ext cx="355600" cy="355600"/>
          </a:xfrm>
          <a:prstGeom prst="rect">
            <a:avLst/>
          </a:prstGeom>
        </p:spPr>
      </p:pic>
      <p:sp>
        <p:nvSpPr>
          <p:cNvPr id="7" name="AutoShape 7"/>
          <p:cNvSpPr/>
          <p:nvPr/>
        </p:nvSpPr>
        <p:spPr>
          <a:xfrm>
            <a:off x="1651000" y="2105660"/>
            <a:ext cx="3810000" cy="571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100" b="1" i="0" u="none" strike="noStrike" dirty="0" err="1">
                <a:solidFill>
                  <a:srgbClr val="27AE60"/>
                </a:solidFill>
                <a:latin typeface="微软雅黑" panose="020B0503020204020204" charset="-122"/>
                <a:ea typeface="微软雅黑" panose="020B0503020204020204" charset="-122"/>
                <a:cs typeface="Noto Sans SC" panose="020B0200000000000000" charset="-122"/>
                <a:sym typeface="Noto Sans SC" panose="020B0200000000000000" charset="-122"/>
              </a:rPr>
              <a:t>Strength: transparent structure and strong interpretability, well suited to regulatory and audit requirements.</a:t>
            </a:r>
            <a:r>
              <a:rPr lang="en-US" sz="12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dirty="0">
              <a:latin typeface="微软雅黑" panose="020B0503020204020204" charset="-122"/>
              <a:ea typeface="微软雅黑" panose="020B0503020204020204" charset="-122"/>
            </a:endParaRPr>
          </a:p>
        </p:txBody>
      </p:sp>
      <p:sp>
        <p:nvSpPr>
          <p:cNvPr id="8" name="AutoShape 8"/>
          <p:cNvSpPr/>
          <p:nvPr/>
        </p:nvSpPr>
        <p:spPr>
          <a:xfrm>
            <a:off x="1016000" y="2867660"/>
            <a:ext cx="4572000" cy="698500"/>
          </a:xfrm>
          <a:prstGeom prst="roundRect">
            <a:avLst>
              <a:gd name="adj" fmla="val 14545"/>
            </a:avLst>
          </a:prstGeom>
          <a:solidFill>
            <a:srgbClr val="FEF5F5">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43000" y="3032760"/>
            <a:ext cx="355600" cy="355600"/>
          </a:xfrm>
          <a:prstGeom prst="rect">
            <a:avLst/>
          </a:prstGeom>
        </p:spPr>
      </p:pic>
      <p:sp>
        <p:nvSpPr>
          <p:cNvPr id="10" name="AutoShape 10"/>
          <p:cNvSpPr/>
          <p:nvPr/>
        </p:nvSpPr>
        <p:spPr>
          <a:xfrm>
            <a:off x="1651000" y="2931160"/>
            <a:ext cx="3810000" cy="571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100" b="1" i="0" u="none" strike="noStrike" dirty="0" err="1">
                <a:solidFill>
                  <a:srgbClr val="E74C3C"/>
                </a:solidFill>
                <a:latin typeface="微软雅黑" panose="020B0503020204020204" charset="-122"/>
                <a:ea typeface="微软雅黑" panose="020B0503020204020204" charset="-122"/>
                <a:cs typeface="Noto Sans SC" panose="020B0200000000000000" charset="-122"/>
                <a:sym typeface="Noto Sans SC" panose="020B0200000000000000" charset="-122"/>
              </a:rPr>
              <a:t>Limitation: linear assumptions restrict complex nonlinear risk relationships and can limit predictive accuracy.</a:t>
            </a:r>
            <a:r>
              <a:rPr lang="en-US" sz="1200" b="0" i="0" u="none" strike="noStrike" dirty="0" err="1">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dirty="0">
              <a:latin typeface="微软雅黑" panose="020B0503020204020204" charset="-122"/>
              <a:ea typeface="微软雅黑" panose="020B0503020204020204" charset="-122"/>
            </a:endParaRPr>
          </a:p>
        </p:txBody>
      </p:sp>
      <p:sp>
        <p:nvSpPr>
          <p:cNvPr id="11" name="AutoShape 11"/>
          <p:cNvSpPr/>
          <p:nvPr/>
        </p:nvSpPr>
        <p:spPr>
          <a:xfrm>
            <a:off x="762000" y="3810000"/>
            <a:ext cx="5080000" cy="2265680"/>
          </a:xfrm>
          <a:prstGeom prst="roundRect">
            <a:avLst>
              <a:gd name="adj" fmla="val 7058"/>
            </a:avLst>
          </a:prstGeom>
          <a:solidFill>
            <a:srgbClr val="FFFFFF">
              <a:alpha val="100000"/>
            </a:srgbClr>
          </a:solidFill>
          <a:ln w="25400" cap="flat" cmpd="sng">
            <a:noFill/>
            <a:prstDash val="solid"/>
            <a:round/>
          </a:ln>
          <a:effectLst>
            <a:outerShdw blurRad="203200" dist="50800" dir="2700000" algn="tl" rotWithShape="0">
              <a:srgbClr val="000000">
                <a:alpha val="6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2" name="AutoShape 12"/>
          <p:cNvSpPr/>
          <p:nvPr/>
        </p:nvSpPr>
        <p:spPr>
          <a:xfrm>
            <a:off x="1016000" y="3960495"/>
            <a:ext cx="4572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8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Modern Machine-Learning Models (e.g., GBM)</a:t>
            </a:r>
          </a:p>
        </p:txBody>
      </p:sp>
      <p:sp>
        <p:nvSpPr>
          <p:cNvPr id="13" name="AutoShape 13"/>
          <p:cNvSpPr/>
          <p:nvPr/>
        </p:nvSpPr>
        <p:spPr>
          <a:xfrm>
            <a:off x="1016000" y="4468495"/>
            <a:ext cx="4572000" cy="698500"/>
          </a:xfrm>
          <a:prstGeom prst="roundRect">
            <a:avLst>
              <a:gd name="adj" fmla="val 14545"/>
            </a:avLst>
          </a:prstGeom>
          <a:solidFill>
            <a:srgbClr val="F0F9F8">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3000" y="4633595"/>
            <a:ext cx="355600" cy="355600"/>
          </a:xfrm>
          <a:prstGeom prst="rect">
            <a:avLst/>
          </a:prstGeom>
        </p:spPr>
      </p:pic>
      <p:sp>
        <p:nvSpPr>
          <p:cNvPr id="15" name="AutoShape 15"/>
          <p:cNvSpPr/>
          <p:nvPr/>
        </p:nvSpPr>
        <p:spPr>
          <a:xfrm>
            <a:off x="1651000" y="4531995"/>
            <a:ext cx="3810000" cy="571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100" b="1" i="0" u="none" strike="noStrike">
                <a:solidFill>
                  <a:srgbClr val="27AE60"/>
                </a:solidFill>
                <a:latin typeface="微软雅黑" panose="020B0503020204020204" charset="-122"/>
                <a:ea typeface="微软雅黑" panose="020B0503020204020204" charset="-122"/>
                <a:cs typeface="Noto Sans SC" panose="020B0200000000000000" charset="-122"/>
                <a:sym typeface="Noto Sans SC" panose="020B0200000000000000" charset="-122"/>
              </a:rPr>
              <a:t>Strength: powerful nonlinear modeling capacity that can extract complex structure and improve risk prediction.</a:t>
            </a:r>
            <a:r>
              <a:rPr lang="en-US" sz="1200" b="0" i="0" u="none" strike="noStrike">
                <a:solidFill>
                  <a:srgbClr val="555555"/>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a:latin typeface="微软雅黑" panose="020B0503020204020204" charset="-122"/>
              <a:ea typeface="微软雅黑" panose="020B0503020204020204" charset="-122"/>
            </a:endParaRPr>
          </a:p>
        </p:txBody>
      </p:sp>
      <p:sp>
        <p:nvSpPr>
          <p:cNvPr id="16" name="AutoShape 16"/>
          <p:cNvSpPr/>
          <p:nvPr/>
        </p:nvSpPr>
        <p:spPr>
          <a:xfrm>
            <a:off x="1016000" y="5293995"/>
            <a:ext cx="4572000" cy="698500"/>
          </a:xfrm>
          <a:prstGeom prst="roundRect">
            <a:avLst>
              <a:gd name="adj" fmla="val 14545"/>
            </a:avLst>
          </a:prstGeom>
          <a:solidFill>
            <a:srgbClr val="FEF5F5">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43000" y="5459095"/>
            <a:ext cx="355600" cy="355600"/>
          </a:xfrm>
          <a:prstGeom prst="rect">
            <a:avLst/>
          </a:prstGeom>
        </p:spPr>
      </p:pic>
      <p:sp>
        <p:nvSpPr>
          <p:cNvPr id="18" name="AutoShape 18"/>
          <p:cNvSpPr/>
          <p:nvPr/>
        </p:nvSpPr>
        <p:spPr>
          <a:xfrm>
            <a:off x="1651000" y="5357495"/>
            <a:ext cx="3810000" cy="5715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100" b="1" i="0" u="none" strike="noStrike">
                <a:solidFill>
                  <a:srgbClr val="E74C3C"/>
                </a:solidFill>
                <a:latin typeface="微软雅黑" panose="020B0503020204020204" charset="-122"/>
                <a:ea typeface="微软雅黑" panose="020B0503020204020204" charset="-122"/>
                <a:cs typeface="微软雅黑" panose="020B0503020204020204" charset="-122"/>
                <a:sym typeface="Noto Sans SC" panose="020B0200000000000000" charset="-122"/>
              </a:rPr>
              <a:t>Limitation: black-box decision logic is difficult to interpret directly and harder to audit.</a:t>
            </a:r>
            <a:r>
              <a:rPr lang="en-US" sz="1200" b="0" i="0" u="none" strike="noStrike">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a:latin typeface="微软雅黑" panose="020B0503020204020204" charset="-122"/>
              <a:ea typeface="微软雅黑" panose="020B0503020204020204" charset="-122"/>
              <a:cs typeface="微软雅黑" panose="020B0503020204020204" charset="-122"/>
            </a:endParaRPr>
          </a:p>
        </p:txBody>
      </p:sp>
      <p:pic>
        <p:nvPicPr>
          <p:cNvPr id="19" name="Picture 19"/>
          <p:cNvPicPr>
            <a:picLocks noChangeAspect="1"/>
          </p:cNvPicPr>
          <p:nvPr/>
        </p:nvPicPr>
        <p:blipFill>
          <a:blip r:embed="rId7"/>
          <a:srcRect l="2749" r="2750"/>
          <a:stretch>
            <a:fillRect/>
          </a:stretch>
        </p:blipFill>
        <p:spPr>
          <a:xfrm>
            <a:off x="6096000" y="1397000"/>
            <a:ext cx="5334000" cy="3175000"/>
          </a:xfrm>
          <a:prstGeom prst="roundRect">
            <a:avLst>
              <a:gd name="adj" fmla="val 4800"/>
            </a:avLst>
          </a:prstGeom>
          <a:noFill/>
          <a:ln w="25400" cap="flat" cmpd="sng">
            <a:noFill/>
            <a:prstDash val="solid"/>
            <a:round/>
          </a:ln>
          <a:effectLst>
            <a:outerShdw blurRad="254000" dist="76200" dir="2700000" algn="tl" rotWithShape="0">
              <a:srgbClr val="000000">
                <a:alpha val="8000"/>
              </a:srgbClr>
            </a:outerShdw>
          </a:effectLst>
        </p:spPr>
      </p:pic>
      <p:sp>
        <p:nvSpPr>
          <p:cNvPr id="20" name="AutoShape 20"/>
          <p:cNvSpPr/>
          <p:nvPr/>
        </p:nvSpPr>
        <p:spPr>
          <a:xfrm>
            <a:off x="6096000" y="4826000"/>
            <a:ext cx="5334000" cy="1270000"/>
          </a:xfrm>
          <a:prstGeom prst="roundRect">
            <a:avLst>
              <a:gd name="adj" fmla="val 12000"/>
            </a:avLst>
          </a:prstGeom>
          <a:solidFill>
            <a:srgbClr val="2F4F4F">
              <a:alpha val="100000"/>
            </a:srgbClr>
          </a:solidFill>
          <a:ln w="25400" cap="flat" cmpd="sng">
            <a:noFill/>
            <a:prstDash val="solid"/>
            <a:round/>
          </a:ln>
          <a:effectLst>
            <a:outerShdw blurRad="152400" dist="50800" dir="2700000" algn="tl" rotWithShape="0">
              <a:srgbClr val="000000">
                <a:alpha val="12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21" name="Picture 2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50000" y="5143500"/>
            <a:ext cx="609600" cy="609600"/>
          </a:xfrm>
          <a:prstGeom prst="rect">
            <a:avLst/>
          </a:prstGeom>
        </p:spPr>
      </p:pic>
      <p:sp>
        <p:nvSpPr>
          <p:cNvPr id="22" name="AutoShape 22"/>
          <p:cNvSpPr/>
          <p:nvPr/>
        </p:nvSpPr>
        <p:spPr>
          <a:xfrm>
            <a:off x="7112000" y="4999990"/>
            <a:ext cx="4064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Core Tension: Trade-off and Balance</a:t>
            </a:r>
          </a:p>
        </p:txBody>
      </p:sp>
      <p:sp>
        <p:nvSpPr>
          <p:cNvPr id="23" name="AutoShape 23"/>
          <p:cNvSpPr/>
          <p:nvPr/>
        </p:nvSpPr>
        <p:spPr>
          <a:xfrm>
            <a:off x="7112000" y="5471160"/>
            <a:ext cx="4064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100" b="0" i="0" u="none" strike="noStrike" dirty="0" err="1">
                <a:solidFill>
                  <a:srgbClr val="E6E6E6"/>
                </a:solidFill>
                <a:latin typeface="微软雅黑" panose="020B0503020204020204" charset="-122"/>
                <a:ea typeface="微软雅黑" panose="020B0503020204020204" charset="-122"/>
                <a:cs typeface="微软雅黑" panose="020B0503020204020204" charset="-122"/>
                <a:sym typeface="Noto Sans SC" panose="020B0200000000000000" charset="-122"/>
              </a:rPr>
              <a:t>How can we move beyond the apparent conflict between predictive accuracy and interpretability? This is the central question of the study.</a:t>
            </a:r>
            <a:r>
              <a:rPr lang="en-US" sz="1200" b="0" i="0" u="none" strike="noStrike" dirty="0">
                <a:solidFill>
                  <a:srgbClr val="E6E6E6"/>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5F5">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Research Objectives and Significance</a:t>
            </a:r>
          </a:p>
        </p:txBody>
      </p:sp>
      <p:sp>
        <p:nvSpPr>
          <p:cNvPr id="3" name="AutoShape 3"/>
          <p:cNvSpPr/>
          <p:nvPr/>
        </p:nvSpPr>
        <p:spPr>
          <a:xfrm>
            <a:off x="762000" y="1397000"/>
            <a:ext cx="5207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Research Objectives</a:t>
            </a:r>
            <a:endParaRPr lang="en-US" sz="20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endParaRPr>
          </a:p>
        </p:txBody>
      </p:sp>
      <p:sp>
        <p:nvSpPr>
          <p:cNvPr id="4" name="AutoShape 4"/>
          <p:cNvSpPr/>
          <p:nvPr/>
        </p:nvSpPr>
        <p:spPr>
          <a:xfrm>
            <a:off x="762000" y="2032000"/>
            <a:ext cx="5207000" cy="1270000"/>
          </a:xfrm>
          <a:prstGeom prst="roundRect">
            <a:avLst>
              <a:gd name="adj" fmla="val 12000"/>
            </a:avLst>
          </a:prstGeom>
          <a:solidFill>
            <a:srgbClr val="FFFFFF">
              <a:alpha val="100000"/>
            </a:srgbClr>
          </a:solidFill>
          <a:ln w="25400" cap="flat" cmpd="sng">
            <a:noFill/>
            <a:prstDash val="solid"/>
            <a:round/>
          </a:ln>
          <a:effectLst>
            <a:outerShdw blurRad="1524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5" name="AutoShape 5"/>
          <p:cNvSpPr/>
          <p:nvPr/>
        </p:nvSpPr>
        <p:spPr>
          <a:xfrm>
            <a:off x="1016000" y="2286000"/>
            <a:ext cx="762000" cy="762000"/>
          </a:xfrm>
          <a:prstGeom prst="ellipse">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06500" y="2476500"/>
            <a:ext cx="381000" cy="381000"/>
          </a:xfrm>
          <a:prstGeom prst="rect">
            <a:avLst/>
          </a:prstGeom>
        </p:spPr>
      </p:pic>
      <p:sp>
        <p:nvSpPr>
          <p:cNvPr id="7" name="AutoShape 7"/>
          <p:cNvSpPr/>
          <p:nvPr/>
        </p:nvSpPr>
        <p:spPr>
          <a:xfrm>
            <a:off x="2032000" y="2222500"/>
            <a:ext cx="3683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01. Build a Multi-Task Neural Additive Model (MTL-NAM)</a:t>
            </a:r>
            <a:r>
              <a:rPr lang="en-US" sz="15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5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8" name="AutoShape 8"/>
          <p:cNvSpPr/>
          <p:nvPr/>
        </p:nvSpPr>
        <p:spPr>
          <a:xfrm>
            <a:off x="2032000" y="2667000"/>
            <a:ext cx="3556000" cy="571500"/>
          </a:xfrm>
          <a:prstGeom prst="rect">
            <a:avLst/>
          </a:prstGeom>
          <a:noFill/>
          <a:ln w="12700" cap="flat" cmpd="sng">
            <a:noFill/>
            <a:prstDash val="solid"/>
            <a:round/>
          </a:ln>
        </p:spPr>
        <p:txBody>
          <a:bodyPr vert="horz" wrap="square" lIns="0" tIns="0" rIns="0" bIns="0" rtlCol="0" anchor="t" anchorCtr="0"/>
          <a:lstStyle/>
          <a:p>
            <a:pPr indent="0" algn="l">
              <a:lnSpc>
                <a:spcPct val="108000"/>
              </a:lnSpc>
              <a:defRPr/>
            </a:pPr>
            <a:r>
              <a:rPr lang="en-US" sz="1100" b="0" i="0" u="none" strike="noStrike" dirty="0" err="1">
                <a:solidFill>
                  <a:srgbClr val="595959"/>
                </a:solidFill>
                <a:latin typeface="微软雅黑" panose="020B0503020204020204" charset="-122"/>
                <a:ea typeface="微软雅黑" panose="020B0503020204020204" charset="-122"/>
                <a:cs typeface="Noto Sans SC" panose="020B0200000000000000" charset="-122"/>
                <a:sym typeface="Noto Sans SC" panose="020B0200000000000000" charset="-122"/>
              </a:rPr>
              <a:t>Jointly predict claim frequency and severity in a unified framework and leverage shared information across tasks.</a:t>
            </a:r>
            <a:r>
              <a:rPr lang="zh-CN" altLang="en-US" sz="1200" b="0" i="0" u="none" strike="noStrike" dirty="0">
                <a:solidFill>
                  <a:srgbClr val="595959"/>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a:solidFill>
                  <a:srgbClr val="595959"/>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err="1">
                <a:solidFill>
                  <a:srgbClr val="595959"/>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zh-CN" altLang="en-US" sz="1200" b="0" i="0" u="none" strike="noStrike" dirty="0">
                <a:solidFill>
                  <a:srgbClr val="595959"/>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err="1">
                <a:solidFill>
                  <a:srgbClr val="595959"/>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en-US" sz="1200" b="0" i="0" u="none" strike="noStrike" dirty="0">
                <a:solidFill>
                  <a:srgbClr val="595959"/>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1100" dirty="0">
              <a:latin typeface="微软雅黑" panose="020B0503020204020204" charset="-122"/>
              <a:ea typeface="微软雅黑" panose="020B0503020204020204" charset="-122"/>
            </a:endParaRPr>
          </a:p>
        </p:txBody>
      </p:sp>
      <p:sp>
        <p:nvSpPr>
          <p:cNvPr id="9" name="AutoShape 9"/>
          <p:cNvSpPr/>
          <p:nvPr/>
        </p:nvSpPr>
        <p:spPr>
          <a:xfrm>
            <a:off x="762000" y="3556000"/>
            <a:ext cx="5207000" cy="1270000"/>
          </a:xfrm>
          <a:prstGeom prst="roundRect">
            <a:avLst>
              <a:gd name="adj" fmla="val 12000"/>
            </a:avLst>
          </a:prstGeom>
          <a:solidFill>
            <a:srgbClr val="FFFFFF">
              <a:alpha val="100000"/>
            </a:srgbClr>
          </a:solidFill>
          <a:ln w="25400" cap="flat" cmpd="sng">
            <a:noFill/>
            <a:prstDash val="solid"/>
            <a:round/>
          </a:ln>
          <a:effectLst>
            <a:outerShdw blurRad="1524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0" name="AutoShape 10"/>
          <p:cNvSpPr/>
          <p:nvPr/>
        </p:nvSpPr>
        <p:spPr>
          <a:xfrm>
            <a:off x="1016000" y="3810000"/>
            <a:ext cx="762000" cy="762000"/>
          </a:xfrm>
          <a:prstGeom prst="ellipse">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6500" y="4000500"/>
            <a:ext cx="381000" cy="381000"/>
          </a:xfrm>
          <a:prstGeom prst="rect">
            <a:avLst/>
          </a:prstGeom>
        </p:spPr>
      </p:pic>
      <p:sp>
        <p:nvSpPr>
          <p:cNvPr id="12" name="AutoShape 12"/>
          <p:cNvSpPr/>
          <p:nvPr/>
        </p:nvSpPr>
        <p:spPr>
          <a:xfrm>
            <a:off x="2032000" y="3746500"/>
            <a:ext cx="3683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02. Balance Predictive Accuracy and Interpretability</a:t>
            </a:r>
          </a:p>
        </p:txBody>
      </p:sp>
      <p:sp>
        <p:nvSpPr>
          <p:cNvPr id="13" name="AutoShape 13"/>
          <p:cNvSpPr/>
          <p:nvPr/>
        </p:nvSpPr>
        <p:spPr>
          <a:xfrm>
            <a:off x="2032000" y="4191000"/>
            <a:ext cx="3556000" cy="571500"/>
          </a:xfrm>
          <a:prstGeom prst="rect">
            <a:avLst/>
          </a:prstGeom>
          <a:noFill/>
          <a:ln w="12700" cap="flat" cmpd="sng">
            <a:noFill/>
            <a:prstDash val="solid"/>
            <a:round/>
          </a:ln>
        </p:spPr>
        <p:txBody>
          <a:bodyPr vert="horz" wrap="square" lIns="0" tIns="0" rIns="0" bIns="0" rtlCol="0" anchor="t" anchorCtr="0"/>
          <a:lstStyle/>
          <a:p>
            <a:pPr indent="0" algn="l">
              <a:lnSpc>
                <a:spcPct val="108000"/>
              </a:lnSpc>
              <a:defRPr/>
            </a:pPr>
            <a:r>
              <a:rPr lang="en-US" sz="1100" b="0" i="0" u="none" strike="noStrike" dirty="0" err="1">
                <a:solidFill>
                  <a:srgbClr val="595959"/>
                </a:solidFill>
                <a:latin typeface="微软雅黑" panose="020B0503020204020204" charset="-122"/>
                <a:ea typeface="微软雅黑" panose="020B0503020204020204" charset="-122"/>
                <a:cs typeface="微软雅黑" panose="020B0503020204020204" charset="-122"/>
                <a:sym typeface="Noto Sans SC" panose="020B0200000000000000" charset="-122"/>
              </a:rPr>
              <a:t>Improve pure premium prediction while preserving inherent interpretability rather than relying on a black box.</a:t>
            </a:r>
            <a:r>
              <a:rPr lang="en-US" sz="1200" b="0" i="0" u="none" strike="noStrike" dirty="0">
                <a:solidFill>
                  <a:srgbClr val="595959"/>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14" name="AutoShape 14"/>
          <p:cNvSpPr/>
          <p:nvPr/>
        </p:nvSpPr>
        <p:spPr>
          <a:xfrm>
            <a:off x="762000" y="5080000"/>
            <a:ext cx="5207000" cy="1270000"/>
          </a:xfrm>
          <a:prstGeom prst="roundRect">
            <a:avLst>
              <a:gd name="adj" fmla="val 12000"/>
            </a:avLst>
          </a:prstGeom>
          <a:solidFill>
            <a:srgbClr val="FFFFFF">
              <a:alpha val="100000"/>
            </a:srgbClr>
          </a:solidFill>
          <a:ln w="25400" cap="flat" cmpd="sng">
            <a:noFill/>
            <a:prstDash val="solid"/>
            <a:round/>
          </a:ln>
          <a:effectLst>
            <a:outerShdw blurRad="1524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5" name="AutoShape 15"/>
          <p:cNvSpPr/>
          <p:nvPr/>
        </p:nvSpPr>
        <p:spPr>
          <a:xfrm>
            <a:off x="1016000" y="5334000"/>
            <a:ext cx="762000" cy="762000"/>
          </a:xfrm>
          <a:prstGeom prst="ellipse">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6" name="Picture 1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06500" y="5524500"/>
            <a:ext cx="381000" cy="381000"/>
          </a:xfrm>
          <a:prstGeom prst="rect">
            <a:avLst/>
          </a:prstGeom>
        </p:spPr>
      </p:pic>
      <p:sp>
        <p:nvSpPr>
          <p:cNvPr id="17" name="AutoShape 17"/>
          <p:cNvSpPr/>
          <p:nvPr/>
        </p:nvSpPr>
        <p:spPr>
          <a:xfrm>
            <a:off x="2032000" y="5270500"/>
            <a:ext cx="3683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03. Systematic Evaluation on Real-World Data</a:t>
            </a:r>
            <a:r>
              <a:rPr lang="en-US" sz="15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5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5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18" name="AutoShape 18"/>
          <p:cNvSpPr/>
          <p:nvPr/>
        </p:nvSpPr>
        <p:spPr>
          <a:xfrm>
            <a:off x="2032000" y="5715000"/>
            <a:ext cx="3556000" cy="571500"/>
          </a:xfrm>
          <a:prstGeom prst="rect">
            <a:avLst/>
          </a:prstGeom>
          <a:noFill/>
          <a:ln w="12700" cap="flat" cmpd="sng">
            <a:noFill/>
            <a:prstDash val="solid"/>
            <a:round/>
          </a:ln>
        </p:spPr>
        <p:txBody>
          <a:bodyPr vert="horz" wrap="square" lIns="0" tIns="0" rIns="0" bIns="0" rtlCol="0" anchor="t" anchorCtr="0"/>
          <a:lstStyle/>
          <a:p>
            <a:pPr indent="0" algn="l">
              <a:lnSpc>
                <a:spcPct val="108000"/>
              </a:lnSpc>
              <a:defRPr/>
            </a:pPr>
            <a:r>
              <a:rPr lang="en-US" sz="1100" b="0" i="0" u="none" strike="noStrike" dirty="0" err="1">
                <a:solidFill>
                  <a:srgbClr val="595959"/>
                </a:solidFill>
                <a:latin typeface="微软雅黑" panose="020B0503020204020204" charset="-122"/>
                <a:ea typeface="微软雅黑" panose="020B0503020204020204" charset="-122"/>
                <a:cs typeface="微软雅黑" panose="020B0503020204020204" charset="-122"/>
                <a:sym typeface="Noto Sans SC" panose="020B0200000000000000" charset="-122"/>
              </a:rPr>
              <a:t>Use the freMTPL motor insurance dataset for controlled benchmark experiments evaluating both effectiveness and interpretability.</a:t>
            </a:r>
            <a:r>
              <a:rPr lang="en-US" altLang="zh-CN" sz="1200" b="0" i="0" u="none" strike="noStrike" dirty="0" err="1">
                <a:solidFill>
                  <a:srgbClr val="595959"/>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err="1">
                <a:solidFill>
                  <a:srgbClr val="595959"/>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200" b="0" i="0" u="none" strike="noStrike" dirty="0">
                <a:solidFill>
                  <a:srgbClr val="595959"/>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95959"/>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19" name="AutoShape 19"/>
          <p:cNvSpPr/>
          <p:nvPr/>
        </p:nvSpPr>
        <p:spPr>
          <a:xfrm>
            <a:off x="6223000" y="1397000"/>
            <a:ext cx="5207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Research Significance</a:t>
            </a:r>
            <a:endParaRPr lang="en-US" sz="20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endParaRPr>
          </a:p>
        </p:txBody>
      </p:sp>
      <p:sp>
        <p:nvSpPr>
          <p:cNvPr id="20" name="AutoShape 20"/>
          <p:cNvSpPr/>
          <p:nvPr/>
        </p:nvSpPr>
        <p:spPr>
          <a:xfrm>
            <a:off x="6223000" y="2032000"/>
            <a:ext cx="5207000" cy="1778000"/>
          </a:xfrm>
          <a:prstGeom prst="roundRect">
            <a:avLst>
              <a:gd name="adj" fmla="val 8571"/>
            </a:avLst>
          </a:prstGeom>
          <a:solidFill>
            <a:srgbClr val="FFFFFF">
              <a:alpha val="100000"/>
            </a:srgbClr>
          </a:solidFill>
          <a:ln w="25400" cap="flat" cmpd="sng">
            <a:noFill/>
            <a:prstDash val="solid"/>
            <a:round/>
          </a:ln>
          <a:effectLst>
            <a:outerShdw blurRad="1524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1" name="AutoShape 21"/>
          <p:cNvSpPr/>
          <p:nvPr/>
        </p:nvSpPr>
        <p:spPr>
          <a:xfrm>
            <a:off x="6477000" y="2413000"/>
            <a:ext cx="889000" cy="889000"/>
          </a:xfrm>
          <a:prstGeom prst="ellipse">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22" name="Picture 2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731000" y="2667000"/>
            <a:ext cx="381000" cy="381000"/>
          </a:xfrm>
          <a:prstGeom prst="rect">
            <a:avLst/>
          </a:prstGeom>
        </p:spPr>
      </p:pic>
      <p:sp>
        <p:nvSpPr>
          <p:cNvPr id="23" name="AutoShape 23"/>
          <p:cNvSpPr/>
          <p:nvPr/>
        </p:nvSpPr>
        <p:spPr>
          <a:xfrm>
            <a:off x="7620000" y="2349500"/>
            <a:ext cx="3556000" cy="3556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Methodological Contribution</a:t>
            </a:r>
          </a:p>
        </p:txBody>
      </p:sp>
      <p:sp>
        <p:nvSpPr>
          <p:cNvPr id="24" name="AutoShape 24"/>
          <p:cNvSpPr/>
          <p:nvPr/>
        </p:nvSpPr>
        <p:spPr>
          <a:xfrm>
            <a:off x="7620000" y="2857500"/>
            <a:ext cx="3556000" cy="762000"/>
          </a:xfrm>
          <a:prstGeom prst="rect">
            <a:avLst/>
          </a:prstGeom>
          <a:noFill/>
          <a:ln w="12700" cap="flat" cmpd="sng">
            <a:noFill/>
            <a:prstDash val="solid"/>
            <a:round/>
          </a:ln>
        </p:spPr>
        <p:txBody>
          <a:bodyPr vert="horz" wrap="square" lIns="0" tIns="0" rIns="0" bIns="0" rtlCol="0" anchor="t" anchorCtr="0"/>
          <a:lstStyle/>
          <a:p>
            <a:pPr indent="0" algn="l">
              <a:lnSpc>
                <a:spcPct val="117000"/>
              </a:lnSpc>
              <a:defRPr/>
            </a:pPr>
            <a:r>
              <a:rPr lang="en-US" sz="1100" b="0" i="0" u="none" strike="noStrike" dirty="0" err="1">
                <a:solidFill>
                  <a:srgbClr val="595959"/>
                </a:solidFill>
                <a:latin typeface="微软雅黑" panose="020B0503020204020204" charset="-122"/>
                <a:ea typeface="微软雅黑" panose="020B0503020204020204" charset="-122"/>
                <a:cs typeface="微软雅黑" panose="020B0503020204020204" charset="-122"/>
                <a:sym typeface="Noto Sans SC" panose="020B0200000000000000" charset="-122"/>
              </a:rPr>
              <a:t>Explore the integration of multi-task learning and structurally interpretable models in actuarial pricing, offering a new perspective on the performance–interpretability trade-off.</a:t>
            </a:r>
            <a:r>
              <a:rPr lang="en-US" sz="1200" b="0" i="0" u="none" strike="noStrike" dirty="0">
                <a:solidFill>
                  <a:srgbClr val="595959"/>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25" name="AutoShape 25"/>
          <p:cNvSpPr/>
          <p:nvPr/>
        </p:nvSpPr>
        <p:spPr>
          <a:xfrm>
            <a:off x="6223000" y="4064000"/>
            <a:ext cx="5207000" cy="1778000"/>
          </a:xfrm>
          <a:prstGeom prst="roundRect">
            <a:avLst>
              <a:gd name="adj" fmla="val 8571"/>
            </a:avLst>
          </a:prstGeom>
          <a:solidFill>
            <a:srgbClr val="FFFFFF">
              <a:alpha val="100000"/>
            </a:srgbClr>
          </a:solidFill>
          <a:ln w="25400" cap="flat" cmpd="sng">
            <a:noFill/>
            <a:prstDash val="solid"/>
            <a:round/>
          </a:ln>
          <a:effectLst>
            <a:outerShdw blurRad="152400" dist="50800" dir="27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6" name="AutoShape 26"/>
          <p:cNvSpPr/>
          <p:nvPr/>
        </p:nvSpPr>
        <p:spPr>
          <a:xfrm>
            <a:off x="6477000" y="4445000"/>
            <a:ext cx="889000" cy="889000"/>
          </a:xfrm>
          <a:prstGeom prst="ellipse">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27" name="Picture 2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731000" y="4699000"/>
            <a:ext cx="381000" cy="381000"/>
          </a:xfrm>
          <a:prstGeom prst="rect">
            <a:avLst/>
          </a:prstGeom>
        </p:spPr>
      </p:pic>
      <p:sp>
        <p:nvSpPr>
          <p:cNvPr id="28" name="AutoShape 28"/>
          <p:cNvSpPr/>
          <p:nvPr/>
        </p:nvSpPr>
        <p:spPr>
          <a:xfrm>
            <a:off x="7620000" y="4381500"/>
            <a:ext cx="3556000" cy="3556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Practical Value for Insurance Risk Management</a:t>
            </a:r>
          </a:p>
        </p:txBody>
      </p:sp>
      <p:sp>
        <p:nvSpPr>
          <p:cNvPr id="29" name="AutoShape 29"/>
          <p:cNvSpPr/>
          <p:nvPr/>
        </p:nvSpPr>
        <p:spPr>
          <a:xfrm>
            <a:off x="7620000" y="4889500"/>
            <a:ext cx="3556000" cy="889000"/>
          </a:xfrm>
          <a:prstGeom prst="rect">
            <a:avLst/>
          </a:prstGeom>
          <a:noFill/>
          <a:ln w="12700" cap="flat" cmpd="sng">
            <a:noFill/>
            <a:prstDash val="solid"/>
            <a:round/>
          </a:ln>
        </p:spPr>
        <p:txBody>
          <a:bodyPr vert="horz" wrap="square" lIns="0" tIns="0" rIns="0" bIns="0" rtlCol="0" anchor="t" anchorCtr="0"/>
          <a:lstStyle/>
          <a:p>
            <a:pPr indent="0" algn="l">
              <a:lnSpc>
                <a:spcPct val="117000"/>
              </a:lnSpc>
              <a:defRPr/>
            </a:pPr>
            <a:r>
              <a:rPr lang="en-US" sz="1100" b="0" i="0" u="none" strike="noStrike" dirty="0" err="1">
                <a:solidFill>
                  <a:srgbClr val="595959"/>
                </a:solidFill>
                <a:latin typeface="微软雅黑" panose="020B0503020204020204" charset="-122"/>
                <a:ea typeface="微软雅黑" panose="020B0503020204020204" charset="-122"/>
                <a:cs typeface="微软雅黑" panose="020B0503020204020204" charset="-122"/>
                <a:sym typeface="Noto Sans SC" panose="020B0200000000000000" charset="-122"/>
              </a:rPr>
              <a:t>Provide a reproducible modeling approach that supports more accurate and transparent pricing and more granular risk management.</a:t>
            </a:r>
            <a:r>
              <a:rPr lang="en-US" sz="1200" b="0" i="0" u="none" strike="noStrike" dirty="0">
                <a:solidFill>
                  <a:srgbClr val="595959"/>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endParaRPr dirty="0">
              <a:latin typeface="微软雅黑" panose="020B0503020204020204" charset="-122"/>
              <a:ea typeface="微软雅黑" panose="020B0503020204020204" charset="-122"/>
            </a:endParaRPr>
          </a:p>
        </p:txBody>
      </p:sp>
      <p:sp>
        <p:nvSpPr>
          <p:cNvPr id="3" name="AutoShape 3"/>
          <p:cNvSpPr/>
          <p:nvPr/>
        </p:nvSpPr>
        <p:spPr>
          <a:xfrm>
            <a:off x="0" y="1397000"/>
            <a:ext cx="12192000" cy="1397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0000" b="1" i="0" u="none" strike="noStrike" dirty="0">
                <a:solidFill>
                  <a:srgbClr val="FFFFFF">
                    <a:alpha val="90196"/>
                  </a:srgbClr>
                </a:solidFill>
                <a:latin typeface="微软雅黑" panose="020B0503020204020204" charset="-122"/>
                <a:ea typeface="微软雅黑" panose="020B0503020204020204" charset="-122"/>
                <a:cs typeface="Noto Sans SC" panose="020B0200000000000000" charset="-122"/>
                <a:sym typeface="Noto Sans SC" panose="020B0200000000000000" charset="-122"/>
              </a:rPr>
              <a:t>02</a:t>
            </a:r>
          </a:p>
        </p:txBody>
      </p:sp>
      <p:sp>
        <p:nvSpPr>
          <p:cNvPr id="4" name="AutoShape 4"/>
          <p:cNvSpPr/>
          <p:nvPr/>
        </p:nvSpPr>
        <p:spPr>
          <a:xfrm>
            <a:off x="0" y="3048000"/>
            <a:ext cx="12192000" cy="762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000" b="1" i="0" u="none" strike="noStrike">
                <a:solidFill>
                  <a:srgbClr val="FFFFFF"/>
                </a:solidFill>
                <a:latin typeface="微软雅黑" panose="020B0503020204020204" charset="-122"/>
                <a:ea typeface="微软雅黑" panose="020B0503020204020204" charset="-122"/>
                <a:cs typeface="Noto Sans SC" panose="020B0200000000000000" charset="-122"/>
                <a:sym typeface="Noto Sans SC" panose="020B0200000000000000" charset="-122"/>
              </a:rPr>
              <a:t>Research Design and Model Development</a:t>
            </a:r>
          </a:p>
        </p:txBody>
      </p:sp>
      <p:sp>
        <p:nvSpPr>
          <p:cNvPr id="5" name="AutoShape 5"/>
          <p:cNvSpPr/>
          <p:nvPr/>
        </p:nvSpPr>
        <p:spPr>
          <a:xfrm>
            <a:off x="0" y="4064000"/>
            <a:ext cx="12192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00" b="0" i="0" u="none" strike="noStrike">
                <a:solidFill>
                  <a:srgbClr val="FFFFFF">
                    <a:alpha val="80000"/>
                  </a:srgbClr>
                </a:solidFill>
                <a:latin typeface="微软雅黑" panose="020B0503020204020204" charset="-122"/>
                <a:ea typeface="微软雅黑" panose="020B0503020204020204" charset="-122"/>
                <a:cs typeface="Noto Sans SC" panose="020B0200000000000000" charset="-122"/>
                <a:sym typeface="Noto Sans SC" panose="020B0200000000000000" charset="-122"/>
              </a:rPr>
              <a:t>RESEARCH DESIGN AND MODEL CONSTRUCTION</a:t>
            </a:r>
          </a:p>
        </p:txBody>
      </p:sp>
      <p:sp>
        <p:nvSpPr>
          <p:cNvPr id="6" name="文本框 5">
            <a:extLst>
              <a:ext uri="{FF2B5EF4-FFF2-40B4-BE49-F238E27FC236}">
                <a16:creationId xmlns:a16="http://schemas.microsoft.com/office/drawing/2014/main" id="{76059B56-9FBE-4CB6-BF6E-ABFB2AC32F5C}"/>
              </a:ext>
            </a:extLst>
          </p:cNvPr>
          <p:cNvSpPr txBox="1"/>
          <p:nvPr/>
        </p:nvSpPr>
        <p:spPr>
          <a:xfrm>
            <a:off x="452769" y="6235997"/>
            <a:ext cx="11488480" cy="307777"/>
          </a:xfrm>
          <a:prstGeom prst="rect">
            <a:avLst/>
          </a:prstGeom>
          <a:noFill/>
        </p:spPr>
        <p:txBody>
          <a:bodyPr wrap="square" rtlCol="0">
            <a:spAutoFit/>
          </a:bodyPr>
          <a:lstStyle/>
          <a:p>
            <a:r>
              <a:rPr lang="zh-CN" altLang="en-US" b="1" dirty="0">
                <a:solidFill>
                  <a:schemeClr val="bg1"/>
                </a:solidFill>
              </a:rPr>
              <a:t>Project code on GitHub: https://github.com/KimJerry114514/Pure-Premium-Prediction-with-Multi-Learning-Neural-Additive-Model</a:t>
            </a:r>
            <a:r>
              <a:rPr lang="en-US" altLang="zh-CN" b="1" dirty="0">
                <a:solidFill>
                  <a:schemeClr val="bg1"/>
                </a:solidFill>
              </a:rPr>
              <a:t/>
            </a:r>
            <a:r>
              <a:rPr lang="zh-CN" altLang="en-US" b="1" dirty="0">
                <a:solidFill>
                  <a:schemeClr val="bg1"/>
                </a:solidFill>
              </a:rPr>
              <a:t/>
            </a:r>
            <a:r>
              <a:rPr lang="en-US" altLang="zh-CN" b="1" dirty="0">
                <a:solidFill>
                  <a:schemeClr val="bg1"/>
                </a:solidFill>
                <a:hlinkClick r:id="rId4"/>
              </a:rPr>
              <a:t/>
            </a:r>
            <a:endParaRPr lang="en-US" altLang="zh-CN" b="1"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5F5">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Research Framework and Technical Workflow</a:t>
            </a:r>
          </a:p>
        </p:txBody>
      </p:sp>
      <p:sp>
        <p:nvSpPr>
          <p:cNvPr id="3" name="AutoShape 3"/>
          <p:cNvSpPr/>
          <p:nvPr/>
        </p:nvSpPr>
        <p:spPr>
          <a:xfrm>
            <a:off x="762000" y="1397000"/>
            <a:ext cx="5207000" cy="1206500"/>
          </a:xfrm>
          <a:prstGeom prst="roundRect">
            <a:avLst>
              <a:gd name="adj" fmla="val 8421"/>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4" name="AutoShape 4"/>
          <p:cNvSpPr/>
          <p:nvPr/>
        </p:nvSpPr>
        <p:spPr>
          <a:xfrm>
            <a:off x="762000" y="1397000"/>
            <a:ext cx="76200" cy="1206500"/>
          </a:xfrm>
          <a:prstGeom prst="roundRect">
            <a:avLst>
              <a:gd name="adj" fmla="val 133333"/>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5" name="AutoShape 5"/>
          <p:cNvSpPr/>
          <p:nvPr/>
        </p:nvSpPr>
        <p:spPr>
          <a:xfrm>
            <a:off x="1016000" y="1562100"/>
            <a:ext cx="635000" cy="635000"/>
          </a:xfrm>
          <a:prstGeom prst="roundRect">
            <a:avLst>
              <a:gd name="adj" fmla="val 24000"/>
            </a:avLst>
          </a:prstGeom>
          <a:solidFill>
            <a:srgbClr val="2F4F4F">
              <a:alpha val="1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700" y="1701800"/>
            <a:ext cx="355600" cy="355600"/>
          </a:xfrm>
          <a:prstGeom prst="rect">
            <a:avLst/>
          </a:prstGeom>
        </p:spPr>
      </p:pic>
      <p:sp>
        <p:nvSpPr>
          <p:cNvPr id="7" name="AutoShape 7"/>
          <p:cNvSpPr/>
          <p:nvPr/>
        </p:nvSpPr>
        <p:spPr>
          <a:xfrm>
            <a:off x="1841500" y="1524000"/>
            <a:ext cx="3937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01 / Problem Identification</a:t>
            </a:r>
          </a:p>
        </p:txBody>
      </p:sp>
      <p:sp>
        <p:nvSpPr>
          <p:cNvPr id="8" name="AutoShape 8"/>
          <p:cNvSpPr/>
          <p:nvPr/>
        </p:nvSpPr>
        <p:spPr>
          <a:xfrm>
            <a:off x="1841500" y="1930400"/>
            <a:ext cx="3937000" cy="5715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1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Identify the central tension between predictive accuracy and interpretability in motor insurance pricing.</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9" name="AutoShape 9"/>
          <p:cNvSpPr/>
          <p:nvPr/>
        </p:nvSpPr>
        <p:spPr>
          <a:xfrm>
            <a:off x="762000" y="2794000"/>
            <a:ext cx="5207000" cy="1206500"/>
          </a:xfrm>
          <a:prstGeom prst="roundRect">
            <a:avLst>
              <a:gd name="adj" fmla="val 8421"/>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0" name="AutoShape 10"/>
          <p:cNvSpPr/>
          <p:nvPr/>
        </p:nvSpPr>
        <p:spPr>
          <a:xfrm>
            <a:off x="762000" y="2794000"/>
            <a:ext cx="76200" cy="1206500"/>
          </a:xfrm>
          <a:prstGeom prst="roundRect">
            <a:avLst>
              <a:gd name="adj" fmla="val 133333"/>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1" name="AutoShape 11"/>
          <p:cNvSpPr/>
          <p:nvPr/>
        </p:nvSpPr>
        <p:spPr>
          <a:xfrm>
            <a:off x="1016000" y="2959100"/>
            <a:ext cx="635000" cy="635000"/>
          </a:xfrm>
          <a:prstGeom prst="roundRect">
            <a:avLst>
              <a:gd name="adj" fmla="val 24000"/>
            </a:avLst>
          </a:prstGeom>
          <a:solidFill>
            <a:srgbClr val="2F4F4F">
              <a:alpha val="1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55700" y="3098800"/>
            <a:ext cx="355600" cy="355600"/>
          </a:xfrm>
          <a:prstGeom prst="rect">
            <a:avLst/>
          </a:prstGeom>
        </p:spPr>
      </p:pic>
      <p:sp>
        <p:nvSpPr>
          <p:cNvPr id="13" name="AutoShape 13"/>
          <p:cNvSpPr/>
          <p:nvPr/>
        </p:nvSpPr>
        <p:spPr>
          <a:xfrm>
            <a:off x="1841500" y="2921000"/>
            <a:ext cx="3937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02 / Method Development</a:t>
            </a:r>
          </a:p>
        </p:txBody>
      </p:sp>
      <p:sp>
        <p:nvSpPr>
          <p:cNvPr id="14" name="AutoShape 14"/>
          <p:cNvSpPr/>
          <p:nvPr/>
        </p:nvSpPr>
        <p:spPr>
          <a:xfrm>
            <a:off x="1841500" y="3327400"/>
            <a:ext cx="3937000" cy="57150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zh-CN" altLang="en-US" sz="11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Apply MTL-NAM to pure premium modeling and jointly learn claim frequency and severity.</a:t>
            </a:r>
            <a:r>
              <a:rPr lang="en-US" sz="1200" b="1" i="0" u="none" strike="noStrike" dirty="0" err="1">
                <a:solidFill>
                  <a:srgbClr val="FFC00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1" i="0" u="none" strike="noStrike" dirty="0">
                <a:solidFill>
                  <a:srgbClr val="FFC00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200" i="0" u="none" strike="noStrike" dirty="0">
                <a:solidFill>
                  <a:schemeClr val="tx1"/>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1" i="0" u="none" strike="noStrike" dirty="0" err="1">
                <a:solidFill>
                  <a:srgbClr val="FFC00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15" name="AutoShape 15"/>
          <p:cNvSpPr/>
          <p:nvPr/>
        </p:nvSpPr>
        <p:spPr>
          <a:xfrm>
            <a:off x="762000" y="4191000"/>
            <a:ext cx="5207000" cy="1206500"/>
          </a:xfrm>
          <a:prstGeom prst="roundRect">
            <a:avLst>
              <a:gd name="adj" fmla="val 8421"/>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6" name="AutoShape 16"/>
          <p:cNvSpPr/>
          <p:nvPr/>
        </p:nvSpPr>
        <p:spPr>
          <a:xfrm>
            <a:off x="762000" y="4191000"/>
            <a:ext cx="76200" cy="1206500"/>
          </a:xfrm>
          <a:prstGeom prst="roundRect">
            <a:avLst>
              <a:gd name="adj" fmla="val 133333"/>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17" name="AutoShape 17"/>
          <p:cNvSpPr/>
          <p:nvPr/>
        </p:nvSpPr>
        <p:spPr>
          <a:xfrm>
            <a:off x="1016000" y="4356100"/>
            <a:ext cx="635000" cy="635000"/>
          </a:xfrm>
          <a:prstGeom prst="roundRect">
            <a:avLst>
              <a:gd name="adj" fmla="val 24000"/>
            </a:avLst>
          </a:prstGeom>
          <a:solidFill>
            <a:srgbClr val="2F4F4F">
              <a:alpha val="1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18" name="Picture 1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55700" y="4495800"/>
            <a:ext cx="355600" cy="355600"/>
          </a:xfrm>
          <a:prstGeom prst="rect">
            <a:avLst/>
          </a:prstGeom>
        </p:spPr>
      </p:pic>
      <p:sp>
        <p:nvSpPr>
          <p:cNvPr id="19" name="AutoShape 19"/>
          <p:cNvSpPr/>
          <p:nvPr/>
        </p:nvSpPr>
        <p:spPr>
          <a:xfrm>
            <a:off x="1841500" y="4318000"/>
            <a:ext cx="3937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03 / Empirical Validation</a:t>
            </a:r>
            <a:r>
              <a:rPr lang="zh-CN" altLang="en-US" sz="1600" b="1" i="0" u="none" strike="noStrike" dirty="0">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600" b="1" i="0" u="none" strike="noStrike" dirty="0" err="1">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20" name="AutoShape 20"/>
          <p:cNvSpPr/>
          <p:nvPr/>
        </p:nvSpPr>
        <p:spPr>
          <a:xfrm>
            <a:off x="1841500" y="4724400"/>
            <a:ext cx="3937000" cy="635000"/>
          </a:xfrm>
          <a:prstGeom prst="rect">
            <a:avLst/>
          </a:prstGeom>
          <a:noFill/>
          <a:ln w="12700" cap="flat" cmpd="sng">
            <a:noFill/>
            <a:prstDash val="solid"/>
            <a:round/>
          </a:ln>
        </p:spPr>
        <p:txBody>
          <a:bodyPr vert="horz" wrap="square" lIns="0" tIns="0" rIns="0" bIns="0" rtlCol="0" anchor="ctr" anchorCtr="0"/>
          <a:lstStyle/>
          <a:p>
            <a:pPr indent="0" algn="just">
              <a:lnSpc>
                <a:spcPct val="100000"/>
              </a:lnSpc>
              <a:defRPr/>
            </a:pPr>
            <a:r>
              <a:rPr lang="zh-CN" altLang="en-US" sz="11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Using freMTPL and six-fold cross-validation, compare MTL-NAM out of sample with GLM, GBM, and NAM using NLL, RMSE, and MAE, together with shape functions and SHAP for interpretability.</a:t>
            </a:r>
            <a:r>
              <a:rPr lang="en-US" altLang="zh-CN" sz="11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altLang="zh-CN" sz="11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1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altLang="zh-CN" sz="1100" b="1" i="0" u="none" strike="noStrike" dirty="0">
                <a:solidFill>
                  <a:srgbClr val="FFC00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1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1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100"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100" b="1" dirty="0">
                <a:solidFill>
                  <a:srgbClr val="FFC00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100"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100"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1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1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1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100" b="1" i="0" u="none" strike="noStrike" dirty="0" err="1">
                <a:solidFill>
                  <a:srgbClr val="FFC00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100" b="1" i="0" u="none" strike="noStrike" dirty="0">
                <a:solidFill>
                  <a:srgbClr val="FFC00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1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1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100" b="1" i="0" u="none" strike="noStrike" dirty="0">
                <a:solidFill>
                  <a:srgbClr val="FFC00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100" b="1" i="0" u="none" strike="noStrike" dirty="0">
                <a:solidFill>
                  <a:srgbClr val="FFC00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1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21" name="AutoShape 21"/>
          <p:cNvSpPr/>
          <p:nvPr/>
        </p:nvSpPr>
        <p:spPr>
          <a:xfrm>
            <a:off x="762000" y="5588000"/>
            <a:ext cx="5207000" cy="1016000"/>
          </a:xfrm>
          <a:prstGeom prst="roundRect">
            <a:avLst>
              <a:gd name="adj" fmla="val 10000"/>
            </a:avLst>
          </a:prstGeom>
          <a:solidFill>
            <a:srgbClr val="FFFFFF">
              <a:alpha val="100000"/>
            </a:srgbClr>
          </a:solidFill>
          <a:ln w="25400" cap="flat" cmpd="sng">
            <a:noFill/>
            <a:prstDash val="solid"/>
            <a:round/>
          </a:ln>
          <a:effectLst>
            <a:outerShdw blurRad="127000" dist="50800" dir="5400000" algn="tl" rotWithShape="0">
              <a:srgbClr val="000000">
                <a:alpha val="8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2" name="AutoShape 22"/>
          <p:cNvSpPr/>
          <p:nvPr/>
        </p:nvSpPr>
        <p:spPr>
          <a:xfrm>
            <a:off x="762000" y="5588000"/>
            <a:ext cx="76200" cy="1016000"/>
          </a:xfrm>
          <a:prstGeom prst="roundRect">
            <a:avLst>
              <a:gd name="adj" fmla="val 133333"/>
            </a:avLst>
          </a:prstGeom>
          <a:solidFill>
            <a:srgbClr val="2F4F4F">
              <a:alpha val="10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3" name="AutoShape 23"/>
          <p:cNvSpPr/>
          <p:nvPr/>
        </p:nvSpPr>
        <p:spPr>
          <a:xfrm>
            <a:off x="1016000" y="5727700"/>
            <a:ext cx="635000" cy="635000"/>
          </a:xfrm>
          <a:prstGeom prst="roundRect">
            <a:avLst>
              <a:gd name="adj" fmla="val 24000"/>
            </a:avLst>
          </a:prstGeom>
          <a:solidFill>
            <a:srgbClr val="2F4F4F">
              <a:alpha val="10000"/>
            </a:srgbClr>
          </a:solidFill>
          <a:ln w="25400" cap="flat" cmpd="sng">
            <a:noFill/>
            <a:prstDash val="solid"/>
            <a:round/>
          </a:ln>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pic>
        <p:nvPicPr>
          <p:cNvPr id="24" name="Picture 2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5700" y="5867400"/>
            <a:ext cx="355600" cy="355600"/>
          </a:xfrm>
          <a:prstGeom prst="rect">
            <a:avLst/>
          </a:prstGeom>
        </p:spPr>
      </p:pic>
      <p:sp>
        <p:nvSpPr>
          <p:cNvPr id="25" name="AutoShape 25"/>
          <p:cNvSpPr/>
          <p:nvPr/>
        </p:nvSpPr>
        <p:spPr>
          <a:xfrm>
            <a:off x="1841500" y="5715000"/>
            <a:ext cx="3937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04 / Implications</a:t>
            </a:r>
          </a:p>
        </p:txBody>
      </p:sp>
      <p:sp>
        <p:nvSpPr>
          <p:cNvPr id="26" name="AutoShape 26"/>
          <p:cNvSpPr/>
          <p:nvPr/>
        </p:nvSpPr>
        <p:spPr>
          <a:xfrm>
            <a:off x="1841500" y="6096000"/>
            <a:ext cx="3937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1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Assess whether MTL-NAM can combine strong predictive performance with interpretability and provide practical evidence for granular motor insurance pricing.</a:t>
            </a:r>
            <a:r>
              <a:rPr lang="en-US" sz="1200" b="1" i="0" u="none" strike="noStrike" dirty="0" err="1">
                <a:solidFill>
                  <a:srgbClr val="FFC00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1" i="0" u="none" strike="noStrike" dirty="0">
                <a:solidFill>
                  <a:srgbClr val="FFC00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200" b="1" i="0" u="none" strike="noStrike" dirty="0">
                <a:solidFill>
                  <a:srgbClr val="FFC00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zh-CN" altLang="en-US" sz="1200"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err="1">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r>
              <a:rPr lang="en-US" sz="1200" b="0" i="0" u="none" strike="noStrike" dirty="0">
                <a:solidFill>
                  <a:srgbClr val="555555"/>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sp>
        <p:nvSpPr>
          <p:cNvPr id="27" name="AutoShape 27"/>
          <p:cNvSpPr/>
          <p:nvPr/>
        </p:nvSpPr>
        <p:spPr>
          <a:xfrm>
            <a:off x="6222999" y="1397000"/>
            <a:ext cx="5357829" cy="4953000"/>
          </a:xfrm>
          <a:prstGeom prst="roundRect">
            <a:avLst>
              <a:gd name="adj" fmla="val 3076"/>
            </a:avLst>
          </a:prstGeom>
          <a:solidFill>
            <a:srgbClr val="FFFFFF">
              <a:alpha val="100000"/>
            </a:srgbClr>
          </a:solidFill>
          <a:ln w="25400" cap="flat" cmpd="sng">
            <a:noFill/>
            <a:prstDash val="solid"/>
            <a:round/>
          </a:ln>
          <a:effectLst>
            <a:outerShdw blurRad="190500" dist="76200" dir="5400000" algn="tl" rotWithShape="0">
              <a:srgbClr val="000000">
                <a:alpha val="10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8" name="AutoShape 28"/>
          <p:cNvSpPr/>
          <p:nvPr/>
        </p:nvSpPr>
        <p:spPr>
          <a:xfrm>
            <a:off x="6477000" y="1651000"/>
            <a:ext cx="4445000" cy="381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00" b="1" i="0" u="none" strike="noStrike">
                <a:solidFill>
                  <a:srgbClr val="2F4F4F"/>
                </a:solidFill>
                <a:latin typeface="微软雅黑" panose="020B0503020204020204" charset="-122"/>
                <a:ea typeface="微软雅黑" panose="020B0503020204020204" charset="-122"/>
                <a:cs typeface="微软雅黑" panose="020B0503020204020204" charset="-122"/>
                <a:sym typeface="Noto Sans SC" panose="020B0200000000000000" charset="-122"/>
              </a:rPr>
              <a:t>▍ Research Logic</a:t>
            </a:r>
          </a:p>
        </p:txBody>
      </p:sp>
      <p:sp>
        <p:nvSpPr>
          <p:cNvPr id="29" name="AutoShape 29"/>
          <p:cNvSpPr/>
          <p:nvPr/>
        </p:nvSpPr>
        <p:spPr>
          <a:xfrm>
            <a:off x="6477000" y="5334000"/>
            <a:ext cx="4445000" cy="635000"/>
          </a:xfrm>
          <a:prstGeom prst="rect">
            <a:avLst/>
          </a:prstGeom>
          <a:noFill/>
          <a:ln w="12700" cap="flat" cmpd="sng">
            <a:noFill/>
            <a:prstDash val="solid"/>
            <a:round/>
          </a:ln>
        </p:spPr>
        <p:txBody>
          <a:bodyPr vert="horz" wrap="square" lIns="0" tIns="0" rIns="0" bIns="0" rtlCol="0" anchor="ctr" anchorCtr="0"/>
          <a:lstStyle/>
          <a:p>
            <a:pPr indent="0" algn="ctr">
              <a:lnSpc>
                <a:spcPct val="117000"/>
              </a:lnSpc>
              <a:defRPr/>
            </a:pPr>
            <a:r>
              <a:rPr lang="en-US" sz="1200" b="0" i="0" u="none" strike="noStrike" dirty="0" err="1">
                <a:solidFill>
                  <a:srgbClr val="808080"/>
                </a:solidFill>
                <a:latin typeface="微软雅黑" panose="020B0503020204020204" charset="-122"/>
                <a:ea typeface="微软雅黑" panose="020B0503020204020204" charset="-122"/>
                <a:cs typeface="微软雅黑" panose="020B0503020204020204" charset="-122"/>
                <a:sym typeface="Noto Sans SC" panose="020B0200000000000000" charset="-122"/>
              </a:rPr>
              <a:t>A closed-loop workflow: problem → method → validation → application</a:t>
            </a:r>
            <a:br>
              <a:rPr lang="en-US" sz="1200" b="0" i="0" u="none" strike="noStrike" dirty="0">
                <a:solidFill>
                  <a:srgbClr val="808080"/>
                </a:solidFill>
                <a:latin typeface="微软雅黑" panose="020B0503020204020204" charset="-122"/>
                <a:ea typeface="微软雅黑" panose="020B0503020204020204" charset="-122"/>
                <a:cs typeface="微软雅黑" panose="020B0503020204020204" charset="-122"/>
                <a:sym typeface="Noto Sans SC" panose="020B0200000000000000" charset="-122"/>
              </a:rPr>
            </a:br>
            <a:r>
              <a:rPr lang="en-US" sz="1200" b="0" i="0" u="none" strike="noStrike" dirty="0" err="1">
                <a:solidFill>
                  <a:srgbClr val="808080"/>
                </a:solidFill>
                <a:latin typeface="微软雅黑" panose="020B0503020204020204" charset="-122"/>
                <a:ea typeface="微软雅黑" panose="020B0503020204020204" charset="-122"/>
                <a:cs typeface="微软雅黑" panose="020B0503020204020204" charset="-122"/>
                <a:sym typeface="Noto Sans SC" panose="020B0200000000000000" charset="-122"/>
              </a:rPr>
              <a:t/>
            </a:r>
            <a:endParaRPr lang="en-US" sz="1100" dirty="0">
              <a:latin typeface="微软雅黑" panose="020B0503020204020204" charset="-122"/>
              <a:ea typeface="微软雅黑" panose="020B0503020204020204" charset="-122"/>
              <a:cs typeface="微软雅黑" panose="020B0503020204020204" charset="-122"/>
            </a:endParaRPr>
          </a:p>
        </p:txBody>
      </p:sp>
      <p:pic>
        <p:nvPicPr>
          <p:cNvPr id="31" name="图片 30"/>
          <p:cNvPicPr>
            <a:picLocks noChangeAspect="1"/>
          </p:cNvPicPr>
          <p:nvPr/>
        </p:nvPicPr>
        <p:blipFill>
          <a:blip r:embed="rId11"/>
          <a:stretch>
            <a:fillRect/>
          </a:stretch>
        </p:blipFill>
        <p:spPr>
          <a:xfrm>
            <a:off x="6407058" y="2567402"/>
            <a:ext cx="4989709" cy="228399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5F5">
            <a:alpha val="100000"/>
          </a:srgbClr>
        </a:solidFill>
        <a:effectLst/>
      </p:bgPr>
    </p:bg>
    <p:spTree>
      <p:nvGrpSpPr>
        <p:cNvPr id="1" name=""/>
        <p:cNvGrpSpPr/>
        <p:nvPr/>
      </p:nvGrpSpPr>
      <p:grpSpPr>
        <a:xfrm>
          <a:off x="0" y="0"/>
          <a:ext cx="0" cy="0"/>
          <a:chOff x="0" y="0"/>
          <a:chExt cx="0" cy="0"/>
        </a:xfrm>
      </p:grpSpPr>
      <p:sp>
        <p:nvSpPr>
          <p:cNvPr id="29" name="AutoShape 10">
            <a:extLst>
              <a:ext uri="{FF2B5EF4-FFF2-40B4-BE49-F238E27FC236}">
                <a16:creationId xmlns:a16="http://schemas.microsoft.com/office/drawing/2014/main" id="{52A2C8DF-A498-4F93-9546-DC7D7AFED613}"/>
              </a:ext>
            </a:extLst>
          </p:cNvPr>
          <p:cNvSpPr/>
          <p:nvPr/>
        </p:nvSpPr>
        <p:spPr>
          <a:xfrm>
            <a:off x="6722321" y="5037775"/>
            <a:ext cx="4915014" cy="1567233"/>
          </a:xfrm>
          <a:prstGeom prst="roundRect">
            <a:avLst>
              <a:gd name="adj" fmla="val 6666"/>
            </a:avLst>
          </a:prstGeom>
          <a:solidFill>
            <a:srgbClr val="FFFFFF">
              <a:alpha val="100000"/>
            </a:srgbClr>
          </a:solidFill>
          <a:ln w="25400" cap="flat" cmpd="sng">
            <a:noFill/>
            <a:prstDash val="solid"/>
            <a:round/>
          </a:ln>
          <a:effectLst>
            <a:outerShdw blurRad="190500" dist="50800" dir="5400000" algn="tl" rotWithShape="0">
              <a:srgbClr val="000000">
                <a:alpha val="6000"/>
              </a:srgbClr>
            </a:outerShdw>
          </a:effectLst>
        </p:spPr>
        <p:txBody>
          <a:bodyPr vert="horz" wrap="square" lIns="63500" tIns="63500" rIns="63500" bIns="63500" rtlCol="0" anchor="ctr"/>
          <a:lstStyle/>
          <a:p>
            <a:pPr algn="ctr">
              <a:defRPr/>
            </a:pPr>
            <a:endParaRPr>
              <a:latin typeface="微软雅黑" panose="020B0503020204020204" charset="-122"/>
              <a:ea typeface="微软雅黑" panose="020B0503020204020204" charset="-122"/>
            </a:endParaRPr>
          </a:p>
        </p:txBody>
      </p:sp>
      <p:sp>
        <p:nvSpPr>
          <p:cNvPr id="2" name="AutoShape 2"/>
          <p:cNvSpPr/>
          <p:nvPr/>
        </p:nvSpPr>
        <p:spPr>
          <a:xfrm>
            <a:off x="464287" y="463902"/>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3200" b="1" i="0" u="none" strike="noStrike" dirty="0" err="1">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freMTPL French Motor Third-Party Liability Dataset</a:t>
            </a:r>
            <a:r>
              <a:rPr lang="en-US" sz="3200" b="1" i="0" u="none" strike="noStrike" dirty="0">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r>
              <a:rPr lang="zh-CN" altLang="en-US" sz="3200" b="1" i="0" u="none" strike="noStrike" dirty="0">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rPr>
              <a:t/>
            </a:r>
            <a:endParaRPr lang="en-US" sz="3200" b="1" i="0" u="none" strike="noStrike" dirty="0">
              <a:solidFill>
                <a:srgbClr val="2F4F4F"/>
              </a:solidFill>
              <a:latin typeface="微软雅黑" panose="020B0503020204020204" charset="-122"/>
              <a:ea typeface="微软雅黑" panose="020B0503020204020204" charset="-122"/>
              <a:cs typeface="Noto Sans SC" panose="020B0200000000000000" charset="-122"/>
              <a:sym typeface="Noto Sans SC" panose="020B0200000000000000" charset="-122"/>
            </a:endParaRPr>
          </a:p>
        </p:txBody>
      </p:sp>
      <p:graphicFrame>
        <p:nvGraphicFramePr>
          <p:cNvPr id="18" name="表格 17">
            <a:extLst>
              <a:ext uri="{FF2B5EF4-FFF2-40B4-BE49-F238E27FC236}">
                <a16:creationId xmlns:a16="http://schemas.microsoft.com/office/drawing/2014/main" id="{D9D007D2-CC23-4CE4-8B2A-99A1023DFE04}"/>
              </a:ext>
            </a:extLst>
          </p:cNvPr>
          <p:cNvGraphicFramePr>
            <a:graphicFrameLocks noGrp="1"/>
          </p:cNvGraphicFramePr>
          <p:nvPr>
            <p:extLst>
              <p:ext uri="{D42A27DB-BD31-4B8C-83A1-F6EECF244321}">
                <p14:modId xmlns:p14="http://schemas.microsoft.com/office/powerpoint/2010/main" val="133819126"/>
              </p:ext>
            </p:extLst>
          </p:nvPr>
        </p:nvGraphicFramePr>
        <p:xfrm>
          <a:off x="464287" y="1288839"/>
          <a:ext cx="5911703" cy="3748937"/>
        </p:xfrm>
        <a:graphic>
          <a:graphicData uri="http://schemas.openxmlformats.org/drawingml/2006/table">
            <a:tbl>
              <a:tblPr firstRow="1" firstCol="1" bandRow="1">
                <a:tableStyleId>{93296810-A885-4BE3-A3E7-6D5BEEA58F35}</a:tableStyleId>
              </a:tblPr>
              <a:tblGrid>
                <a:gridCol w="1306034">
                  <a:extLst>
                    <a:ext uri="{9D8B030D-6E8A-4147-A177-3AD203B41FA5}">
                      <a16:colId xmlns:a16="http://schemas.microsoft.com/office/drawing/2014/main" val="2277010000"/>
                    </a:ext>
                  </a:extLst>
                </a:gridCol>
                <a:gridCol w="3158485">
                  <a:extLst>
                    <a:ext uri="{9D8B030D-6E8A-4147-A177-3AD203B41FA5}">
                      <a16:colId xmlns:a16="http://schemas.microsoft.com/office/drawing/2014/main" val="1882337181"/>
                    </a:ext>
                  </a:extLst>
                </a:gridCol>
                <a:gridCol w="1447184">
                  <a:extLst>
                    <a:ext uri="{9D8B030D-6E8A-4147-A177-3AD203B41FA5}">
                      <a16:colId xmlns:a16="http://schemas.microsoft.com/office/drawing/2014/main" val="1637944288"/>
                    </a:ext>
                  </a:extLst>
                </a:gridCol>
              </a:tblGrid>
              <a:tr h="213374">
                <a:tc>
                  <a:txBody>
                    <a:bodyPr/>
                    <a:lstStyle/>
                    <a:p>
                      <a:pPr algn="ctr">
                        <a:lnSpc>
                          <a:spcPts val="2200"/>
                        </a:lnSpc>
                      </a:pPr>
                      <a:r>
                        <a:rPr lang="zh-CN" sz="1200" kern="0" dirty="0">
                          <a:solidFill>
                            <a:schemeClr val="bg1"/>
                          </a:solidFill>
                          <a:effectLst/>
                        </a:rPr>
                        <a:t>Variable</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solidFill>
                            <a:schemeClr val="bg1"/>
                          </a:solidFill>
                          <a:effectLst/>
                        </a:rPr>
                        <a:t>Type / Values</a:t>
                      </a:r>
                      <a:r>
                        <a:rPr lang="en-US" sz="1200" kern="0" dirty="0">
                          <a:solidFill>
                            <a:schemeClr val="bg1"/>
                          </a:solidFill>
                          <a:effectLst/>
                        </a:rPr>
                        <a:t/>
                      </a:r>
                      <a:r>
                        <a:rPr lang="zh-CN" sz="1200" kern="0" dirty="0">
                          <a:solidFill>
                            <a:schemeClr val="bg1"/>
                          </a:solidFill>
                          <a:effectLst/>
                        </a:rPr>
                        <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solidFill>
                            <a:schemeClr val="bg1"/>
                          </a:solidFill>
                          <a:effectLst/>
                        </a:rPr>
                        <a:t>Description</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extLst>
                  <a:ext uri="{0D108BD9-81ED-4DB2-BD59-A6C34878D82A}">
                    <a16:rowId xmlns:a16="http://schemas.microsoft.com/office/drawing/2014/main" val="736705961"/>
                  </a:ext>
                </a:extLst>
              </a:tr>
              <a:tr h="234789">
                <a:tc>
                  <a:txBody>
                    <a:bodyPr/>
                    <a:lstStyle/>
                    <a:p>
                      <a:pPr algn="ctr">
                        <a:lnSpc>
                          <a:spcPts val="2200"/>
                        </a:lnSpc>
                      </a:pPr>
                      <a:r>
                        <a:rPr lang="en-US" sz="1200" kern="0" dirty="0" err="1">
                          <a:solidFill>
                            <a:schemeClr val="bg1"/>
                          </a:solidFill>
                          <a:effectLst/>
                        </a:rPr>
                        <a:t>IDpol</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solidFill>
                            <a:schemeClr val="tx1"/>
                          </a:solidFill>
                          <a:effectLst/>
                        </a:rPr>
                        <a:t>Integer ID</a:t>
                      </a:r>
                      <a:r>
                        <a:rPr lang="en-US" sz="1200" kern="0" dirty="0">
                          <a:solidFill>
                            <a:schemeClr val="tx1"/>
                          </a:solidFill>
                          <a:effectLst/>
                        </a:rPr>
                        <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dirty="0">
                          <a:solidFill>
                            <a:schemeClr val="tx1"/>
                          </a:solidFill>
                          <a:effectLst/>
                        </a:rPr>
                        <a:t>Policy ID</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3247930793"/>
                  </a:ext>
                </a:extLst>
              </a:tr>
              <a:tr h="273856">
                <a:tc>
                  <a:txBody>
                    <a:bodyPr/>
                    <a:lstStyle/>
                    <a:p>
                      <a:pPr algn="ctr">
                        <a:lnSpc>
                          <a:spcPts val="2200"/>
                        </a:lnSpc>
                      </a:pPr>
                      <a:r>
                        <a:rPr lang="en-US" sz="1200" kern="0" dirty="0" err="1">
                          <a:solidFill>
                            <a:schemeClr val="bg1"/>
                          </a:solidFill>
                          <a:effectLst/>
                        </a:rPr>
                        <a:t>ClaimNb</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solidFill>
                            <a:schemeClr val="tx1"/>
                          </a:solidFill>
                          <a:effectLst/>
                        </a:rPr>
                        <a:t>Non-negative integer</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a:solidFill>
                            <a:schemeClr val="tx1"/>
                          </a:solidFill>
                          <a:effectLst/>
                        </a:rPr>
                        <a:t>Claims during observation period</a:t>
                      </a:r>
                      <a:endParaRPr lang="zh-CN" sz="1050" kern="100">
                        <a:solidFill>
                          <a:schemeClr val="tx1"/>
                        </a:solidFill>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586191781"/>
                  </a:ext>
                </a:extLst>
              </a:tr>
              <a:tr h="273856">
                <a:tc>
                  <a:txBody>
                    <a:bodyPr/>
                    <a:lstStyle/>
                    <a:p>
                      <a:pPr algn="ctr">
                        <a:lnSpc>
                          <a:spcPts val="2200"/>
                        </a:lnSpc>
                      </a:pPr>
                      <a:r>
                        <a:rPr lang="en-US" sz="1200" kern="0" dirty="0">
                          <a:solidFill>
                            <a:schemeClr val="bg1"/>
                          </a:solidFill>
                          <a:effectLst/>
                        </a:rPr>
                        <a:t>Exposure</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en-US" sz="1200" kern="0" dirty="0">
                          <a:solidFill>
                            <a:schemeClr val="tx1"/>
                          </a:solidFill>
                          <a:effectLst/>
                        </a:rPr>
                        <a:t>Continuous in [0, 1]</a:t>
                      </a:r>
                      <a:r>
                        <a:rPr lang="zh-CN" sz="1200" kern="0" dirty="0">
                          <a:solidFill>
                            <a:schemeClr val="tx1"/>
                          </a:solidFill>
                          <a:effectLst/>
                        </a:rPr>
                        <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a:solidFill>
                            <a:schemeClr val="tx1"/>
                          </a:solidFill>
                          <a:effectLst/>
                        </a:rPr>
                        <a:t>Exposure (years)</a:t>
                      </a:r>
                      <a:endParaRPr lang="zh-CN" sz="1050" kern="100">
                        <a:solidFill>
                          <a:schemeClr val="tx1"/>
                        </a:solidFill>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3928504108"/>
                  </a:ext>
                </a:extLst>
              </a:tr>
              <a:tr h="273856">
                <a:tc>
                  <a:txBody>
                    <a:bodyPr/>
                    <a:lstStyle/>
                    <a:p>
                      <a:pPr algn="ctr">
                        <a:lnSpc>
                          <a:spcPts val="2200"/>
                        </a:lnSpc>
                      </a:pPr>
                      <a:r>
                        <a:rPr lang="en-US" sz="1200" kern="0" dirty="0" err="1">
                          <a:solidFill>
                            <a:schemeClr val="bg1"/>
                          </a:solidFill>
                          <a:effectLst/>
                        </a:rPr>
                        <a:t>VehPower</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solidFill>
                            <a:schemeClr val="tx1"/>
                          </a:solidFill>
                          <a:effectLst/>
                        </a:rPr>
                        <a:t>Ordered discrete; mapped as categorical</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a:solidFill>
                            <a:schemeClr val="tx1"/>
                          </a:solidFill>
                          <a:effectLst/>
                        </a:rPr>
                        <a:t>Vehicle power</a:t>
                      </a:r>
                      <a:endParaRPr lang="zh-CN" sz="1050" kern="100">
                        <a:solidFill>
                          <a:schemeClr val="tx1"/>
                        </a:solidFill>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3459200602"/>
                  </a:ext>
                </a:extLst>
              </a:tr>
              <a:tr h="273856">
                <a:tc>
                  <a:txBody>
                    <a:bodyPr/>
                    <a:lstStyle/>
                    <a:p>
                      <a:pPr algn="ctr">
                        <a:lnSpc>
                          <a:spcPts val="2200"/>
                        </a:lnSpc>
                      </a:pPr>
                      <a:r>
                        <a:rPr lang="en-US" sz="1200" kern="0" dirty="0" err="1">
                          <a:solidFill>
                            <a:schemeClr val="bg1"/>
                          </a:solidFill>
                          <a:effectLst/>
                        </a:rPr>
                        <a:t>VehAge</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b="1" kern="0" dirty="0">
                          <a:solidFill>
                            <a:schemeClr val="tx1"/>
                          </a:solidFill>
                          <a:effectLst/>
                        </a:rPr>
                        <a:t>Continuous (years)</a:t>
                      </a:r>
                      <a:r>
                        <a:rPr lang="zh-CN" sz="1200" kern="0" dirty="0">
                          <a:solidFill>
                            <a:schemeClr val="tx1"/>
                          </a:solidFill>
                          <a:effectLst/>
                        </a:rPr>
                        <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a:solidFill>
                            <a:schemeClr val="tx1"/>
                          </a:solidFill>
                          <a:effectLst/>
                        </a:rPr>
                        <a:t>Vehicle age</a:t>
                      </a:r>
                      <a:endParaRPr lang="zh-CN" sz="1050" kern="100">
                        <a:solidFill>
                          <a:schemeClr val="tx1"/>
                        </a:solidFill>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226513605"/>
                  </a:ext>
                </a:extLst>
              </a:tr>
              <a:tr h="273856">
                <a:tc>
                  <a:txBody>
                    <a:bodyPr/>
                    <a:lstStyle/>
                    <a:p>
                      <a:pPr algn="ctr">
                        <a:lnSpc>
                          <a:spcPts val="2200"/>
                        </a:lnSpc>
                      </a:pPr>
                      <a:r>
                        <a:rPr lang="en-US" sz="1200" kern="0" dirty="0" err="1">
                          <a:solidFill>
                            <a:schemeClr val="bg1"/>
                          </a:solidFill>
                          <a:effectLst/>
                        </a:rPr>
                        <a:t>DrivAge</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solidFill>
                            <a:schemeClr val="tx1"/>
                          </a:solidFill>
                          <a:effectLst/>
                        </a:rPr>
                        <a:t>Continuous (years)</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dirty="0">
                          <a:solidFill>
                            <a:schemeClr val="tx1"/>
                          </a:solidFill>
                          <a:effectLst/>
                        </a:rPr>
                        <a:t>Driver age</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4171622375"/>
                  </a:ext>
                </a:extLst>
              </a:tr>
              <a:tr h="502493">
                <a:tc>
                  <a:txBody>
                    <a:bodyPr/>
                    <a:lstStyle/>
                    <a:p>
                      <a:pPr algn="ctr">
                        <a:lnSpc>
                          <a:spcPts val="2200"/>
                        </a:lnSpc>
                      </a:pPr>
                      <a:r>
                        <a:rPr lang="en-US" sz="1200" kern="0" dirty="0" err="1">
                          <a:solidFill>
                            <a:schemeClr val="bg1"/>
                          </a:solidFill>
                          <a:effectLst/>
                        </a:rPr>
                        <a:t>BonusMalus</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solidFill>
                            <a:schemeClr val="tx1"/>
                          </a:solidFill>
                          <a:effectLst/>
                        </a:rPr>
                        <a:t>Continuous (50–350)</a:t>
                      </a:r>
                      <a:r>
                        <a:rPr lang="en-US" sz="1200" kern="0" dirty="0">
                          <a:solidFill>
                            <a:schemeClr val="tx1"/>
                          </a:solidFill>
                          <a:effectLst/>
                        </a:rPr>
                        <a:t/>
                      </a:r>
                      <a:r>
                        <a:rPr lang="zh-CN" sz="1200" kern="0" dirty="0">
                          <a:solidFill>
                            <a:schemeClr val="tx1"/>
                          </a:solidFill>
                          <a:effectLst/>
                        </a:rPr>
                        <a:t/>
                      </a:r>
                      <a:endParaRPr lang="en-US" altLang="zh-CN" sz="1200" kern="0" dirty="0">
                        <a:solidFill>
                          <a:schemeClr val="tx1"/>
                        </a:solidFill>
                        <a:effectLst/>
                      </a:endParaRPr>
                    </a:p>
                    <a:p>
                      <a:pPr algn="ctr">
                        <a:lnSpc>
                          <a:spcPts val="2200"/>
                        </a:lnSpc>
                      </a:pPr>
                      <a:r>
                        <a:rPr lang="en-US" sz="1200" kern="0" dirty="0">
                          <a:solidFill>
                            <a:schemeClr val="tx1"/>
                          </a:solidFill>
                          <a:effectLst/>
                        </a:rPr>
                        <a:t>&lt;100 = bonus, &gt;100 = malus</a:t>
                      </a:r>
                      <a:r>
                        <a:rPr lang="zh-CN" sz="1200" kern="0" dirty="0">
                          <a:solidFill>
                            <a:schemeClr val="tx1"/>
                          </a:solidFill>
                          <a:effectLst/>
                        </a:rPr>
                        <a:t/>
                      </a:r>
                      <a:r>
                        <a:rPr lang="en-US" sz="1200" kern="0" dirty="0">
                          <a:solidFill>
                            <a:schemeClr val="tx1"/>
                          </a:solidFill>
                          <a:effectLst/>
                        </a:rPr>
                        <a:t/>
                      </a:r>
                      <a:r>
                        <a:rPr lang="zh-CN" sz="1200" kern="0" dirty="0">
                          <a:solidFill>
                            <a:schemeClr val="tx1"/>
                          </a:solidFill>
                          <a:effectLst/>
                        </a:rPr>
                        <a:t/>
                      </a:r>
                      <a:r>
                        <a:rPr lang="en-US" sz="1200" kern="0" dirty="0">
                          <a:solidFill>
                            <a:schemeClr val="tx1"/>
                          </a:solidFill>
                          <a:effectLst/>
                        </a:rPr>
                        <a:t/>
                      </a:r>
                      <a:r>
                        <a:rPr lang="zh-CN" altLang="en-US" sz="1200" kern="0" dirty="0">
                          <a:solidFill>
                            <a:schemeClr val="tx1"/>
                          </a:solidFill>
                          <a:effectLst/>
                        </a:rPr>
                        <a:t/>
                      </a:r>
                      <a:r>
                        <a:rPr lang="en-US" sz="1200" kern="0" dirty="0">
                          <a:solidFill>
                            <a:schemeClr val="tx1"/>
                          </a:solidFill>
                          <a:effectLst/>
                        </a:rPr>
                        <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en-US" sz="1200" kern="0" dirty="0">
                          <a:solidFill>
                            <a:schemeClr val="tx1"/>
                          </a:solidFill>
                          <a:effectLst/>
                        </a:rPr>
                        <a:t>Bonus–Malus coefficient</a:t>
                      </a:r>
                      <a:r>
                        <a:rPr lang="zh-CN" sz="1200" kern="0" dirty="0">
                          <a:solidFill>
                            <a:schemeClr val="tx1"/>
                          </a:solidFill>
                          <a:effectLst/>
                        </a:rPr>
                        <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2599686449"/>
                  </a:ext>
                </a:extLst>
              </a:tr>
              <a:tr h="273856">
                <a:tc>
                  <a:txBody>
                    <a:bodyPr/>
                    <a:lstStyle/>
                    <a:p>
                      <a:pPr algn="ctr">
                        <a:lnSpc>
                          <a:spcPts val="2200"/>
                        </a:lnSpc>
                      </a:pPr>
                      <a:r>
                        <a:rPr lang="en-US" sz="1200" kern="0" dirty="0" err="1">
                          <a:solidFill>
                            <a:schemeClr val="bg1"/>
                          </a:solidFill>
                          <a:effectLst/>
                        </a:rPr>
                        <a:t>VehBrand</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b="1" kern="0" dirty="0">
                          <a:solidFill>
                            <a:schemeClr val="tx1"/>
                          </a:solidFill>
                          <a:effectLst/>
                        </a:rPr>
                        <a:t>Categorical</a:t>
                      </a:r>
                      <a:endParaRPr lang="zh-CN" sz="1050" b="1"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dirty="0">
                          <a:solidFill>
                            <a:schemeClr val="tx1"/>
                          </a:solidFill>
                          <a:effectLst/>
                        </a:rPr>
                        <a:t>Vehicle brand</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718785278"/>
                  </a:ext>
                </a:extLst>
              </a:tr>
              <a:tr h="273856">
                <a:tc>
                  <a:txBody>
                    <a:bodyPr/>
                    <a:lstStyle/>
                    <a:p>
                      <a:pPr algn="ctr">
                        <a:lnSpc>
                          <a:spcPts val="2200"/>
                        </a:lnSpc>
                      </a:pPr>
                      <a:r>
                        <a:rPr lang="en-US" sz="1200" kern="0" dirty="0" err="1">
                          <a:solidFill>
                            <a:schemeClr val="bg1"/>
                          </a:solidFill>
                          <a:effectLst/>
                        </a:rPr>
                        <a:t>VehGas</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solidFill>
                            <a:schemeClr val="tx1"/>
                          </a:solidFill>
                          <a:effectLst/>
                        </a:rPr>
                        <a:t>Categorical (Diesel / Regular)</a:t>
                      </a:r>
                      <a:r>
                        <a:rPr lang="en-US" sz="1200" kern="0" dirty="0">
                          <a:solidFill>
                            <a:schemeClr val="tx1"/>
                          </a:solidFill>
                          <a:effectLst/>
                        </a:rPr>
                        <a:t/>
                      </a:r>
                      <a:r>
                        <a:rPr lang="zh-CN" sz="1200" kern="0" dirty="0">
                          <a:solidFill>
                            <a:schemeClr val="tx1"/>
                          </a:solidFill>
                          <a:effectLst/>
                        </a:rPr>
                        <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dirty="0">
                          <a:solidFill>
                            <a:schemeClr val="tx1"/>
                          </a:solidFill>
                          <a:effectLst/>
                        </a:rPr>
                        <a:t>Fuel type</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369866459"/>
                  </a:ext>
                </a:extLst>
              </a:tr>
              <a:tr h="272994">
                <a:tc>
                  <a:txBody>
                    <a:bodyPr/>
                    <a:lstStyle/>
                    <a:p>
                      <a:pPr algn="ctr">
                        <a:lnSpc>
                          <a:spcPts val="2200"/>
                        </a:lnSpc>
                      </a:pPr>
                      <a:r>
                        <a:rPr lang="en-US" sz="1200" kern="0" dirty="0">
                          <a:solidFill>
                            <a:schemeClr val="bg1"/>
                          </a:solidFill>
                          <a:effectLst/>
                        </a:rPr>
                        <a:t>Area</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solidFill>
                            <a:schemeClr val="tx1"/>
                          </a:solidFill>
                          <a:effectLst/>
                        </a:rPr>
                        <a:t>Categories A–F</a:t>
                      </a:r>
                      <a:r>
                        <a:rPr lang="en-US" sz="1200" kern="0" dirty="0">
                          <a:solidFill>
                            <a:schemeClr val="tx1"/>
                          </a:solidFill>
                          <a:effectLst/>
                        </a:rPr>
                        <a:t/>
                      </a:r>
                      <a:r>
                        <a:rPr lang="zh-CN" sz="1200" kern="0" dirty="0">
                          <a:solidFill>
                            <a:schemeClr val="tx1"/>
                          </a:solidFill>
                          <a:effectLst/>
                        </a:rPr>
                        <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dirty="0">
                          <a:solidFill>
                            <a:schemeClr val="tx1"/>
                          </a:solidFill>
                          <a:effectLst/>
                        </a:rPr>
                        <a:t>Residential density class</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896727408"/>
                  </a:ext>
                </a:extLst>
              </a:tr>
              <a:tr h="273856">
                <a:tc>
                  <a:txBody>
                    <a:bodyPr/>
                    <a:lstStyle/>
                    <a:p>
                      <a:pPr algn="ctr">
                        <a:lnSpc>
                          <a:spcPts val="2200"/>
                        </a:lnSpc>
                      </a:pPr>
                      <a:r>
                        <a:rPr lang="en-US" sz="1200" kern="0" dirty="0">
                          <a:solidFill>
                            <a:schemeClr val="bg1"/>
                          </a:solidFill>
                          <a:effectLst/>
                        </a:rPr>
                        <a:t>Density</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a:solidFill>
                            <a:schemeClr val="tx1"/>
                          </a:solidFill>
                          <a:effectLst/>
                        </a:rPr>
                        <a:t>Continuous; persons/km²</a:t>
                      </a:r>
                      <a:r>
                        <a:rPr lang="en-US" sz="1200" kern="0">
                          <a:solidFill>
                            <a:schemeClr val="tx1"/>
                          </a:solidFill>
                          <a:effectLst/>
                        </a:rPr>
                        <a:t/>
                      </a:r>
                      <a:r>
                        <a:rPr lang="zh-CN" sz="1200" kern="0">
                          <a:solidFill>
                            <a:schemeClr val="tx1"/>
                          </a:solidFill>
                          <a:effectLst/>
                        </a:rPr>
                        <a:t/>
                      </a:r>
                      <a:endParaRPr lang="zh-CN" sz="1050" kern="100">
                        <a:solidFill>
                          <a:schemeClr val="tx1"/>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dirty="0">
                          <a:solidFill>
                            <a:schemeClr val="tx1"/>
                          </a:solidFill>
                          <a:effectLst/>
                        </a:rPr>
                        <a:t>Population density</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4055517040"/>
                  </a:ext>
                </a:extLst>
              </a:tr>
              <a:tr h="273856">
                <a:tc>
                  <a:txBody>
                    <a:bodyPr/>
                    <a:lstStyle/>
                    <a:p>
                      <a:pPr algn="ctr">
                        <a:lnSpc>
                          <a:spcPts val="2200"/>
                        </a:lnSpc>
                      </a:pPr>
                      <a:r>
                        <a:rPr lang="en-US" sz="1200" kern="0" dirty="0">
                          <a:solidFill>
                            <a:schemeClr val="bg1"/>
                          </a:solidFill>
                          <a:effectLst/>
                        </a:rPr>
                        <a:t>Region</a:t>
                      </a:r>
                      <a:endParaRPr lang="zh-CN" sz="105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solidFill>
                            <a:schemeClr val="tx1"/>
                          </a:solidFill>
                          <a:effectLst/>
                        </a:rPr>
                        <a:t>Categorical</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dirty="0">
                          <a:solidFill>
                            <a:schemeClr val="tx1"/>
                          </a:solidFill>
                          <a:effectLst/>
                        </a:rPr>
                        <a:t>French region</a:t>
                      </a:r>
                      <a:endParaRPr lang="zh-CN" sz="1050" kern="100" dirty="0">
                        <a:solidFill>
                          <a:schemeClr val="tx1"/>
                        </a:solidFill>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2451885241"/>
                  </a:ext>
                </a:extLst>
              </a:tr>
            </a:tbl>
          </a:graphicData>
        </a:graphic>
      </p:graphicFrame>
      <p:graphicFrame>
        <p:nvGraphicFramePr>
          <p:cNvPr id="19" name="表格 18">
            <a:extLst>
              <a:ext uri="{FF2B5EF4-FFF2-40B4-BE49-F238E27FC236}">
                <a16:creationId xmlns:a16="http://schemas.microsoft.com/office/drawing/2014/main" id="{C7B0E859-F5D9-4EFE-A646-B8F779701F77}"/>
              </a:ext>
            </a:extLst>
          </p:cNvPr>
          <p:cNvGraphicFramePr>
            <a:graphicFrameLocks noGrp="1"/>
          </p:cNvGraphicFramePr>
          <p:nvPr>
            <p:extLst>
              <p:ext uri="{D42A27DB-BD31-4B8C-83A1-F6EECF244321}">
                <p14:modId xmlns:p14="http://schemas.microsoft.com/office/powerpoint/2010/main" val="429100529"/>
              </p:ext>
            </p:extLst>
          </p:nvPr>
        </p:nvGraphicFramePr>
        <p:xfrm>
          <a:off x="464287" y="5449186"/>
          <a:ext cx="5911703" cy="744412"/>
        </p:xfrm>
        <a:graphic>
          <a:graphicData uri="http://schemas.openxmlformats.org/drawingml/2006/table">
            <a:tbl>
              <a:tblPr firstRow="1" firstCol="1" bandRow="1">
                <a:tableStyleId>{93296810-A885-4BE3-A3E7-6D5BEEA58F35}</a:tableStyleId>
              </a:tblPr>
              <a:tblGrid>
                <a:gridCol w="1306034">
                  <a:extLst>
                    <a:ext uri="{9D8B030D-6E8A-4147-A177-3AD203B41FA5}">
                      <a16:colId xmlns:a16="http://schemas.microsoft.com/office/drawing/2014/main" val="4244910658"/>
                    </a:ext>
                  </a:extLst>
                </a:gridCol>
                <a:gridCol w="2296558">
                  <a:extLst>
                    <a:ext uri="{9D8B030D-6E8A-4147-A177-3AD203B41FA5}">
                      <a16:colId xmlns:a16="http://schemas.microsoft.com/office/drawing/2014/main" val="373664259"/>
                    </a:ext>
                  </a:extLst>
                </a:gridCol>
                <a:gridCol w="2309111">
                  <a:extLst>
                    <a:ext uri="{9D8B030D-6E8A-4147-A177-3AD203B41FA5}">
                      <a16:colId xmlns:a16="http://schemas.microsoft.com/office/drawing/2014/main" val="3324285634"/>
                    </a:ext>
                  </a:extLst>
                </a:gridCol>
              </a:tblGrid>
              <a:tr h="156114">
                <a:tc>
                  <a:txBody>
                    <a:bodyPr/>
                    <a:lstStyle/>
                    <a:p>
                      <a:pPr algn="ctr">
                        <a:lnSpc>
                          <a:spcPts val="2200"/>
                        </a:lnSpc>
                      </a:pPr>
                      <a:r>
                        <a:rPr lang="zh-CN" sz="1200" kern="0" dirty="0">
                          <a:effectLst/>
                        </a:rPr>
                        <a:t>Variable</a:t>
                      </a:r>
                      <a:endParaRPr lang="zh-CN" sz="1050" kern="100" dirty="0">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effectLst/>
                        </a:rPr>
                        <a:t>Type / Values</a:t>
                      </a:r>
                      <a:r>
                        <a:rPr lang="en-US" sz="1200" kern="0" dirty="0">
                          <a:effectLst/>
                        </a:rPr>
                        <a:t/>
                      </a:r>
                      <a:r>
                        <a:rPr lang="zh-CN" sz="1200" kern="0" dirty="0">
                          <a:effectLst/>
                        </a:rPr>
                        <a:t/>
                      </a:r>
                      <a:endParaRPr lang="zh-CN" sz="1050" kern="100" dirty="0">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effectLst/>
                        </a:rPr>
                        <a:t>Description</a:t>
                      </a:r>
                      <a:endParaRPr lang="zh-CN" sz="1050" kern="100" dirty="0">
                        <a:effectLst/>
                        <a:latin typeface="Times New Roman" panose="02020603050405020304" pitchFamily="18" charset="0"/>
                        <a:ea typeface="宋体" panose="02010600030101010101" pitchFamily="2" charset="-122"/>
                      </a:endParaRPr>
                    </a:p>
                  </a:txBody>
                  <a:tcPr marL="68580" marR="68580" marT="0" marB="0">
                    <a:solidFill>
                      <a:srgbClr val="2F4F4F"/>
                    </a:solidFill>
                  </a:tcPr>
                </a:tc>
                <a:extLst>
                  <a:ext uri="{0D108BD9-81ED-4DB2-BD59-A6C34878D82A}">
                    <a16:rowId xmlns:a16="http://schemas.microsoft.com/office/drawing/2014/main" val="3854831017"/>
                  </a:ext>
                </a:extLst>
              </a:tr>
              <a:tr h="197855">
                <a:tc>
                  <a:txBody>
                    <a:bodyPr/>
                    <a:lstStyle/>
                    <a:p>
                      <a:pPr algn="ctr">
                        <a:lnSpc>
                          <a:spcPts val="2200"/>
                        </a:lnSpc>
                      </a:pPr>
                      <a:r>
                        <a:rPr lang="en-US" sz="1200" kern="0" dirty="0" err="1">
                          <a:effectLst/>
                        </a:rPr>
                        <a:t>IDpol</a:t>
                      </a:r>
                      <a:endParaRPr lang="zh-CN" sz="1050" kern="100" dirty="0">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effectLst/>
                        </a:rPr>
                        <a:t>Integer ID</a:t>
                      </a:r>
                      <a:r>
                        <a:rPr lang="en-US" sz="1200" kern="0" dirty="0">
                          <a:effectLst/>
                        </a:rPr>
                        <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dirty="0">
                          <a:effectLst/>
                        </a:rPr>
                        <a:t>Policy ID</a:t>
                      </a:r>
                      <a:endParaRPr lang="zh-CN" sz="1050" kern="100" dirty="0">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1606912836"/>
                  </a:ext>
                </a:extLst>
              </a:tr>
              <a:tr h="255969">
                <a:tc>
                  <a:txBody>
                    <a:bodyPr/>
                    <a:lstStyle/>
                    <a:p>
                      <a:pPr algn="ctr">
                        <a:lnSpc>
                          <a:spcPts val="2200"/>
                        </a:lnSpc>
                      </a:pPr>
                      <a:r>
                        <a:rPr lang="en-US" sz="1200" kern="0" dirty="0" err="1">
                          <a:effectLst/>
                        </a:rPr>
                        <a:t>ClaimAmount</a:t>
                      </a:r>
                      <a:endParaRPr lang="zh-CN" sz="1050" kern="100" dirty="0">
                        <a:effectLst/>
                        <a:latin typeface="Times New Roman" panose="02020603050405020304" pitchFamily="18" charset="0"/>
                        <a:ea typeface="宋体" panose="02010600030101010101" pitchFamily="2" charset="-122"/>
                      </a:endParaRPr>
                    </a:p>
                  </a:txBody>
                  <a:tcPr marL="68580" marR="68580" marT="0" marB="0">
                    <a:solidFill>
                      <a:srgbClr val="2F4F4F"/>
                    </a:solidFill>
                  </a:tcPr>
                </a:tc>
                <a:tc>
                  <a:txBody>
                    <a:bodyPr/>
                    <a:lstStyle/>
                    <a:p>
                      <a:pPr algn="ctr">
                        <a:lnSpc>
                          <a:spcPts val="2200"/>
                        </a:lnSpc>
                      </a:pPr>
                      <a:r>
                        <a:rPr lang="zh-CN" sz="1200" kern="0" dirty="0">
                          <a:effectLst/>
                        </a:rPr>
                        <a:t>Continuous (amount)</a:t>
                      </a:r>
                      <a:endParaRPr lang="zh-CN" sz="1050" kern="100" dirty="0">
                        <a:effectLst/>
                        <a:latin typeface="Times New Roman" panose="02020603050405020304" pitchFamily="18" charset="0"/>
                        <a:ea typeface="宋体" panose="02010600030101010101" pitchFamily="2" charset="-122"/>
                      </a:endParaRPr>
                    </a:p>
                  </a:txBody>
                  <a:tcPr marL="68580" marR="68580" marT="0" marB="0"/>
                </a:tc>
                <a:tc>
                  <a:txBody>
                    <a:bodyPr/>
                    <a:lstStyle/>
                    <a:p>
                      <a:pPr algn="ctr">
                        <a:lnSpc>
                          <a:spcPts val="2200"/>
                        </a:lnSpc>
                      </a:pPr>
                      <a:r>
                        <a:rPr lang="zh-CN" sz="1200" kern="0" dirty="0">
                          <a:effectLst/>
                        </a:rPr>
                        <a:t>Individual claim amount</a:t>
                      </a:r>
                      <a:endParaRPr lang="zh-CN" sz="1050" kern="100" dirty="0">
                        <a:effectLst/>
                        <a:latin typeface="Times New Roman" panose="02020603050405020304" pitchFamily="18" charset="0"/>
                        <a:ea typeface="宋体" panose="02010600030101010101" pitchFamily="2" charset="-122"/>
                      </a:endParaRPr>
                    </a:p>
                  </a:txBody>
                  <a:tcPr marL="68580" marR="68580" marT="0" marB="0"/>
                </a:tc>
                <a:extLst>
                  <a:ext uri="{0D108BD9-81ED-4DB2-BD59-A6C34878D82A}">
                    <a16:rowId xmlns:a16="http://schemas.microsoft.com/office/drawing/2014/main" val="2240643585"/>
                  </a:ext>
                </a:extLst>
              </a:tr>
            </a:tbl>
          </a:graphicData>
        </a:graphic>
      </p:graphicFrame>
      <p:sp>
        <p:nvSpPr>
          <p:cNvPr id="21" name="文本框 20">
            <a:extLst>
              <a:ext uri="{FF2B5EF4-FFF2-40B4-BE49-F238E27FC236}">
                <a16:creationId xmlns:a16="http://schemas.microsoft.com/office/drawing/2014/main" id="{F3833873-4200-4E0A-A065-D448510C5655}"/>
              </a:ext>
            </a:extLst>
          </p:cNvPr>
          <p:cNvSpPr txBox="1"/>
          <p:nvPr/>
        </p:nvSpPr>
        <p:spPr>
          <a:xfrm>
            <a:off x="2103111" y="5089592"/>
            <a:ext cx="2634054" cy="307777"/>
          </a:xfrm>
          <a:prstGeom prst="rect">
            <a:avLst/>
          </a:prstGeom>
          <a:noFill/>
        </p:spPr>
        <p:txBody>
          <a:bodyPr wrap="none" rtlCol="0">
            <a:spAutoFit/>
          </a:bodyPr>
          <a:lstStyle/>
          <a:p>
            <a:r>
              <a:rPr lang="en-US" altLang="zh-CN" dirty="0"/>
              <a:t>Variables in freMTPL2freq</a:t>
            </a:r>
            <a:r>
              <a:rPr lang="zh-CN" altLang="en-US" dirty="0"/>
              <a:t/>
            </a:r>
          </a:p>
        </p:txBody>
      </p:sp>
      <p:sp>
        <p:nvSpPr>
          <p:cNvPr id="25" name="文本框 24">
            <a:extLst>
              <a:ext uri="{FF2B5EF4-FFF2-40B4-BE49-F238E27FC236}">
                <a16:creationId xmlns:a16="http://schemas.microsoft.com/office/drawing/2014/main" id="{ABCDA240-ABD2-4AB3-B629-D235515B3FE5}"/>
              </a:ext>
            </a:extLst>
          </p:cNvPr>
          <p:cNvSpPr txBox="1"/>
          <p:nvPr/>
        </p:nvSpPr>
        <p:spPr>
          <a:xfrm>
            <a:off x="2103111" y="6297231"/>
            <a:ext cx="6552314" cy="307777"/>
          </a:xfrm>
          <a:prstGeom prst="rect">
            <a:avLst/>
          </a:prstGeom>
          <a:noFill/>
        </p:spPr>
        <p:txBody>
          <a:bodyPr wrap="square">
            <a:spAutoFit/>
          </a:bodyPr>
          <a:lstStyle/>
          <a:p>
            <a:r>
              <a:rPr lang="zh-CN" altLang="zh-CN" sz="1400" kern="100" dirty="0">
                <a:effectLst/>
                <a:ea typeface="Times New Roman" panose="02020603050405020304" pitchFamily="18" charset="0"/>
              </a:rPr>
              <a:t>Variables in freMTPL2sev</a:t>
            </a:r>
            <a:r>
              <a:rPr lang="en-US" altLang="zh-CN" dirty="0"/>
              <a:t/>
            </a:r>
            <a:r>
              <a:rPr lang="zh-CN" altLang="zh-CN" dirty="0"/>
              <a:t/>
            </a:r>
            <a:endParaRPr lang="zh-CN" altLang="en-US" dirty="0"/>
          </a:p>
        </p:txBody>
      </p:sp>
      <p:pic>
        <p:nvPicPr>
          <p:cNvPr id="27" name="图片 26">
            <a:extLst>
              <a:ext uri="{FF2B5EF4-FFF2-40B4-BE49-F238E27FC236}">
                <a16:creationId xmlns:a16="http://schemas.microsoft.com/office/drawing/2014/main" id="{2A2E4D98-D41E-4FA2-AFB2-A4D2A4962B8D}"/>
              </a:ext>
            </a:extLst>
          </p:cNvPr>
          <p:cNvPicPr>
            <a:picLocks noChangeAspect="1"/>
          </p:cNvPicPr>
          <p:nvPr/>
        </p:nvPicPr>
        <p:blipFill>
          <a:blip r:embed="rId3"/>
          <a:stretch>
            <a:fillRect/>
          </a:stretch>
        </p:blipFill>
        <p:spPr>
          <a:xfrm>
            <a:off x="6722322" y="1288839"/>
            <a:ext cx="4915014" cy="3362905"/>
          </a:xfrm>
          <a:prstGeom prst="rect">
            <a:avLst/>
          </a:prstGeom>
        </p:spPr>
      </p:pic>
      <p:sp>
        <p:nvSpPr>
          <p:cNvPr id="28" name="文本框 27">
            <a:extLst>
              <a:ext uri="{FF2B5EF4-FFF2-40B4-BE49-F238E27FC236}">
                <a16:creationId xmlns:a16="http://schemas.microsoft.com/office/drawing/2014/main" id="{C7290A7D-6D47-4CAF-9F73-1874A7152416}"/>
              </a:ext>
            </a:extLst>
          </p:cNvPr>
          <p:cNvSpPr txBox="1"/>
          <p:nvPr/>
        </p:nvSpPr>
        <p:spPr>
          <a:xfrm>
            <a:off x="6804837" y="5204637"/>
            <a:ext cx="4832498" cy="1454615"/>
          </a:xfrm>
          <a:prstGeom prst="rect">
            <a:avLst/>
          </a:prstGeom>
          <a:noFill/>
        </p:spPr>
        <p:txBody>
          <a:bodyPr wrap="square" rtlCol="0">
            <a:spAutoFit/>
          </a:bodyPr>
          <a:lstStyle/>
          <a:p>
            <a:r>
              <a:rPr lang="en-US" altLang="zh-CN" sz="1476" kern="100" dirty="0" err="1">
                <a:effectLst/>
                <a:latin typeface="+mn-lt"/>
                <a:ea typeface="微软雅黑" panose="020B0503020204020204" pitchFamily="34" charset="-122"/>
              </a:rPr>
              <a:t>freMTPL is widely used in actuarial and machine-learning research. It contains policy characteristics and claim records, is publicly accessible, and is anonymized for research use.</a:t>
            </a:r>
            <a:r>
              <a:rPr lang="zh-CN" altLang="zh-CN" sz="1800" kern="100" dirty="0">
                <a:effectLst/>
                <a:latin typeface="+mn-lt"/>
                <a:ea typeface="微软雅黑" panose="020B0503020204020204" pitchFamily="34" charset="-122"/>
              </a:rPr>
              <a:t/>
            </a:r>
          </a:p>
          <a:p>
            <a:endParaRPr lang="zh-CN" altLang="en-US" dirty="0"/>
          </a:p>
        </p:txBody>
      </p:sp>
    </p:spTree>
    <p:extLst>
      <p:ext uri="{BB962C8B-B14F-4D97-AF65-F5344CB8AC3E}">
        <p14:creationId xmlns:p14="http://schemas.microsoft.com/office/powerpoint/2010/main" val="15093311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37.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39.xml><?xml version="1.0" encoding="utf-8"?>
<p:tagLst xmlns:a="http://schemas.openxmlformats.org/drawingml/2006/main" xmlns:r="http://schemas.openxmlformats.org/officeDocument/2006/relationships" xmlns:p="http://schemas.openxmlformats.org/presentationml/2006/main">
  <p:tag name="KSO_WM_DIAGRAM_VIRTUALLY_FRAME" val="{&quot;height&quot;:370,&quot;left&quot;:60,&quot;top&quot;:110,&quot;width&quot;:840}"/>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215.8,&quot;left&quot;:70.35,&quot;top&quot;:180,&quot;width&quot;:809.65}"/>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2912</TotalTime>
  <Words>2182</Words>
  <Application>Microsoft Office PowerPoint</Application>
  <PresentationFormat>宽屏</PresentationFormat>
  <Paragraphs>315</Paragraphs>
  <Slides>20</Slides>
  <Notes>20</Notes>
  <HiddenSlides>0</HiddenSlides>
  <MMClips>0</MMClips>
  <ScaleCrop>false</ScaleCrop>
  <HeadingPairs>
    <vt:vector size="6" baseType="variant">
      <vt:variant>
        <vt:lpstr>已用的字体</vt:lpstr>
      </vt:variant>
      <vt:variant>
        <vt:i4>5</vt:i4>
      </vt:variant>
      <vt:variant>
        <vt:lpstr>主题</vt:lpstr>
      </vt:variant>
      <vt:variant>
        <vt:i4>2</vt:i4>
      </vt:variant>
      <vt:variant>
        <vt:lpstr>幻灯片标题</vt:lpstr>
      </vt:variant>
      <vt:variant>
        <vt:i4>20</vt:i4>
      </vt:variant>
    </vt:vector>
  </HeadingPairs>
  <TitlesOfParts>
    <vt:vector size="27" baseType="lpstr">
      <vt:lpstr>等线</vt:lpstr>
      <vt:lpstr>宋体</vt:lpstr>
      <vt:lpstr>微软雅黑</vt:lpstr>
      <vt:lpstr>Arial</vt:lpstr>
      <vt:lpstr>Times New Roman</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金瑞泽</dc:creator>
  <cp:lastModifiedBy>瑞泽 金</cp:lastModifiedBy>
  <cp:revision>58</cp:revision>
  <dcterms:created xsi:type="dcterms:W3CDTF">2026-05-02T10:54:29Z</dcterms:created>
  <dcterms:modified xsi:type="dcterms:W3CDTF">2026-05-08T03:31:43Z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2052-12.1.0.25865</vt:lpwstr>
  </property>
  <property fmtid="{D5CDD505-2E9C-101B-9397-08002B2CF9AE}" pid="3" name="ICV">
    <vt:lpwstr>D854C1255CEE405197A8B7A7C76B301E_13</vt:lpwstr>
  </property>
</Properties>
</file>