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9821972-E3B3-41DE-864F-3973C81F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416C8E5-8D1C-47B7-907D-BA7285111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B4DB264-5BB0-4223-BD04-B6989F24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77D49FA-5D3A-437D-991D-0C7484BEF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0707EA06-A0C5-43DB-888E-9A0EDF246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F8C4E0E-5D9F-4E3C-96B5-E371BA0C1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475B258-F6F0-4E9E-9258-2DB117008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CE4EAA6-9F65-4504-AA98-ABD2700EF2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460F291-51CB-4BA6-8991-C150CC6C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8BDA5BF-B729-4C39-977B-D654B6F18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am">
            <a:extLst>
              <a:ext uri="{FF2B5EF4-FFF2-40B4-BE49-F238E27FC236}">
                <a16:creationId xmlns:a16="http://schemas.microsoft.com/office/drawing/2014/main" id="{A6ED096A-88AF-42AD-BBDE-1A5DD1DE99D0}"/>
              </a:ext>
            </a:extLst>
          </p:cNvPr>
          <p:cNvSpPr>
            <a:spLocks noGrp="1"/>
          </p:cNvSpPr>
          <p:nvPr/>
        </p:nvSpPr>
        <p:spPr>
          <a:xfrm>
            <a:off x="609600" y="581025"/>
            <a:ext cx="9334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7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TEAM 18  /  DATA SCIENCE FINAL PROJECT</a:t>
            </a:r>
          </a:p>
        </p:txBody>
      </p:sp>
      <p:sp>
        <p:nvSpPr>
          <p:cNvPr id="2" name="cover-title">
            <a:extLst>
              <a:ext uri="{FF2B5EF4-FFF2-40B4-BE49-F238E27FC236}">
                <a16:creationId xmlns:a16="http://schemas.microsoft.com/office/drawing/2014/main" id="{1A435EBE-27CF-4A97-AD17-3D2B0AC696C8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733425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51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51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 dirty="0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Beyond Negative</a:t>
            </a:r>
          </a:p>
          <a:p>
            <a:pPr>
              <a:defRPr sz="51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 dirty="0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Reviews on Steam</a:t>
            </a:r>
          </a:p>
        </p:txBody>
      </p:sp>
      <p:sp>
        <p:nvSpPr>
          <p:cNvPr id="3" name="cover-question">
            <a:extLst>
              <a:ext uri="{FF2B5EF4-FFF2-40B4-BE49-F238E27FC236}">
                <a16:creationId xmlns:a16="http://schemas.microsoft.com/office/drawing/2014/main" id="{CC0E0840-2258-4FD7-91D5-E9565B4E55C8}"/>
              </a:ext>
            </a:extLst>
          </p:cNvPr>
          <p:cNvSpPr>
            <a:spLocks noGrp="1"/>
          </p:cNvSpPr>
          <p:nvPr/>
        </p:nvSpPr>
        <p:spPr>
          <a:xfrm>
            <a:off x="628650" y="3990975"/>
            <a:ext cx="7667625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55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 dirty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Which dissatisfied players should</a:t>
            </a:r>
          </a:p>
          <a:p>
            <a:pPr>
              <a:defRPr sz="255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 dirty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game developers prioritize?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D875F03-2D4C-4076-B4BA-FABEA929B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20050" y="2012156"/>
            <a:ext cx="3619500" cy="2262188"/>
          </a:xfrm>
          <a:prstGeom prst="rect">
            <a:avLst/>
          </a:prstGeom>
        </p:spPr>
      </p:pic>
      <p:sp>
        <p:nvSpPr>
          <p:cNvPr id="5" name="purpose">
            <a:extLst>
              <a:ext uri="{FF2B5EF4-FFF2-40B4-BE49-F238E27FC236}">
                <a16:creationId xmlns:a16="http://schemas.microsoft.com/office/drawing/2014/main" id="{E932F9EA-0F13-46AA-B1C2-9AAC217F3287}"/>
              </a:ext>
            </a:extLst>
          </p:cNvPr>
          <p:cNvSpPr>
            <a:spLocks noGrp="1"/>
          </p:cNvSpPr>
          <p:nvPr/>
        </p:nvSpPr>
        <p:spPr>
          <a:xfrm>
            <a:off x="628650" y="5838825"/>
            <a:ext cx="1066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Predict engagement. Use complaint themes to guide responses.</a:t>
            </a:r>
          </a:p>
        </p:txBody>
      </p:sp>
    </p:spTree>
    <p:extLst>
      <p:ext uri="{BB962C8B-B14F-4D97-AF65-F5344CB8AC3E}">
        <p14:creationId xmlns:p14="http://schemas.microsoft.com/office/powerpoint/2010/main" val="131723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9E730FFE-16D6-4F9E-B3CC-D588764A877C}"/>
              </a:ext>
            </a:extLst>
          </p:cNvPr>
          <p:cNvSpPr>
            <a:spLocks noGrp="1"/>
          </p:cNvSpPr>
          <p:nvPr/>
        </p:nvSpPr>
        <p:spPr>
          <a:xfrm>
            <a:off x="571500" y="428625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Data and prediction target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AB4D7A6F-CF79-4066-9684-61E5CACCE6D1}"/>
              </a:ext>
            </a:extLst>
          </p:cNvPr>
          <p:cNvSpPr>
            <a:spLocks noGrp="1"/>
          </p:cNvSpPr>
          <p:nvPr/>
        </p:nvSpPr>
        <p:spPr>
          <a:xfrm>
            <a:off x="11277600" y="6429375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3" name="sample">
            <a:extLst>
              <a:ext uri="{FF2B5EF4-FFF2-40B4-BE49-F238E27FC236}">
                <a16:creationId xmlns:a16="http://schemas.microsoft.com/office/drawing/2014/main" id="{4241693D-614A-4888-92C5-160415EB6276}"/>
              </a:ext>
            </a:extLst>
          </p:cNvPr>
          <p:cNvSpPr>
            <a:spLocks noGrp="1"/>
          </p:cNvSpPr>
          <p:nvPr/>
        </p:nvSpPr>
        <p:spPr>
          <a:xfrm>
            <a:off x="571500" y="1562100"/>
            <a:ext cx="4286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61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61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6150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16.4M</a:t>
            </a:r>
          </a:p>
        </p:txBody>
      </p:sp>
      <p:sp>
        <p:nvSpPr>
          <p:cNvPr id="4" name="sample-label">
            <a:extLst>
              <a:ext uri="{FF2B5EF4-FFF2-40B4-BE49-F238E27FC236}">
                <a16:creationId xmlns:a16="http://schemas.microsoft.com/office/drawing/2014/main" id="{AFA5D162-46FA-443D-AD8A-F4B93461E6A2}"/>
              </a:ext>
            </a:extLst>
          </p:cNvPr>
          <p:cNvSpPr>
            <a:spLocks noGrp="1"/>
          </p:cNvSpPr>
          <p:nvPr/>
        </p:nvSpPr>
        <p:spPr>
          <a:xfrm>
            <a:off x="609600" y="2600325"/>
            <a:ext cx="4095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625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2625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negative reviews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C93A5C88-7882-486E-B1DE-86ADFC3F4E1C}"/>
              </a:ext>
            </a:extLst>
          </p:cNvPr>
          <p:cNvSpPr>
            <a:spLocks noGrp="1"/>
          </p:cNvSpPr>
          <p:nvPr/>
        </p:nvSpPr>
        <p:spPr>
          <a:xfrm>
            <a:off x="609600" y="3200400"/>
            <a:ext cx="4476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From 113.9M Steam reviews</a:t>
            </a:r>
          </a:p>
          <a:p>
            <a:pPr>
              <a:def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covering 8,183 games</a:t>
            </a:r>
          </a:p>
        </p:txBody>
      </p:sp>
      <p:sp>
        <p:nvSpPr>
          <p:cNvPr id="6" name="metadata">
            <a:extLst>
              <a:ext uri="{FF2B5EF4-FFF2-40B4-BE49-F238E27FC236}">
                <a16:creationId xmlns:a16="http://schemas.microsoft.com/office/drawing/2014/main" id="{79C48F38-34F5-4923-9895-061E74727E93}"/>
              </a:ext>
            </a:extLst>
          </p:cNvPr>
          <p:cNvSpPr>
            <a:spLocks noGrp="1"/>
          </p:cNvSpPr>
          <p:nvPr/>
        </p:nvSpPr>
        <p:spPr>
          <a:xfrm>
            <a:off x="609600" y="4286250"/>
            <a:ext cx="481012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Kaggle reviews + SteamDB metadata</a:t>
            </a:r>
          </a:p>
          <a:p>
            <a: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One record = one player–game review</a:t>
            </a:r>
          </a:p>
        </p:txBody>
      </p:sp>
      <p:sp>
        <p:nvSpPr>
          <p:cNvPr id="7" name="inputs-label">
            <a:extLst>
              <a:ext uri="{FF2B5EF4-FFF2-40B4-BE49-F238E27FC236}">
                <a16:creationId xmlns:a16="http://schemas.microsoft.com/office/drawing/2014/main" id="{1BA12645-119B-46D0-A291-8C98B4D243A5}"/>
              </a:ext>
            </a:extLst>
          </p:cNvPr>
          <p:cNvSpPr>
            <a:spLocks noGrp="1"/>
          </p:cNvSpPr>
          <p:nvPr/>
        </p:nvSpPr>
        <p:spPr>
          <a:xfrm>
            <a:off x="6086475" y="1619250"/>
            <a:ext cx="5238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INPUTS AVAILABLE AT POSTING</a:t>
            </a:r>
          </a:p>
        </p:txBody>
      </p:sp>
      <p:sp>
        <p:nvSpPr>
          <p:cNvPr id="8" name="inputs">
            <a:extLst>
              <a:ext uri="{FF2B5EF4-FFF2-40B4-BE49-F238E27FC236}">
                <a16:creationId xmlns:a16="http://schemas.microsoft.com/office/drawing/2014/main" id="{240C09A2-46A0-41F2-8646-0A251EAEA184}"/>
              </a:ext>
            </a:extLst>
          </p:cNvPr>
          <p:cNvSpPr>
            <a:spLocks noGrp="1"/>
          </p:cNvSpPr>
          <p:nvPr/>
        </p:nvSpPr>
        <p:spPr>
          <a:xfrm>
            <a:off x="6086475" y="2066925"/>
            <a:ext cx="55245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Prior playtime, reviewer characteristics,</a:t>
            </a:r>
          </a:p>
          <a:p>
            <a:pPr>
              <a:defRPr sz="21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review timing and NLP complaint features</a:t>
            </a:r>
          </a:p>
        </p:txBody>
      </p:sp>
      <p:sp>
        <p:nvSpPr>
          <p:cNvPr id="9" name="target-label">
            <a:extLst>
              <a:ext uri="{FF2B5EF4-FFF2-40B4-BE49-F238E27FC236}">
                <a16:creationId xmlns:a16="http://schemas.microsoft.com/office/drawing/2014/main" id="{CA5C624E-5AE4-4CC1-B81A-5A9D996DBE41}"/>
              </a:ext>
            </a:extLst>
          </p:cNvPr>
          <p:cNvSpPr>
            <a:spLocks noGrp="1"/>
          </p:cNvSpPr>
          <p:nvPr/>
        </p:nvSpPr>
        <p:spPr>
          <a:xfrm>
            <a:off x="6086475" y="3171825"/>
            <a:ext cx="5238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ENGAGEMENT TARGET</a:t>
            </a:r>
          </a:p>
        </p:txBody>
      </p:sp>
      <p:sp>
        <p:nvSpPr>
          <p:cNvPr id="10" name="target">
            <a:extLst>
              <a:ext uri="{FF2B5EF4-FFF2-40B4-BE49-F238E27FC236}">
                <a16:creationId xmlns:a16="http://schemas.microsoft.com/office/drawing/2014/main" id="{22D2DD3D-46DB-4441-851C-CE92F625187D}"/>
              </a:ext>
            </a:extLst>
          </p:cNvPr>
          <p:cNvSpPr>
            <a:spLocks noGrp="1"/>
          </p:cNvSpPr>
          <p:nvPr/>
        </p:nvSpPr>
        <p:spPr>
          <a:xfrm>
            <a:off x="6086475" y="3619500"/>
            <a:ext cx="55054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D30 engagement proxy from historical data</a:t>
            </a:r>
          </a:p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Unequal follow-up limits interpretation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E6E40AD5-8805-49AE-94E9-39F11C982A43}"/>
              </a:ext>
            </a:extLst>
          </p:cNvPr>
          <p:cNvGraphicFramePr/>
          <p:nvPr/>
        </p:nvGraphicFramePr>
        <p:xfrm>
          <a:off x="609600" y="5229225"/>
          <a:ext cx="10972800" cy="1036320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TRAIN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VALIDATE + CALIBRATE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TEST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2010–2021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2022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2023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note">
            <a:extLst>
              <a:ext uri="{FF2B5EF4-FFF2-40B4-BE49-F238E27FC236}">
                <a16:creationId xmlns:a16="http://schemas.microsoft.com/office/drawing/2014/main" id="{D4210362-CA64-4604-88EF-368DDCC9BFE8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2870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35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Historical snapshot: the target does not confirm activity on exactly day 30.</a:t>
            </a:r>
          </a:p>
        </p:txBody>
      </p:sp>
    </p:spTree>
    <p:extLst>
      <p:ext uri="{BB962C8B-B14F-4D97-AF65-F5344CB8AC3E}">
        <p14:creationId xmlns:p14="http://schemas.microsoft.com/office/powerpoint/2010/main" val="10438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4851774B-7DB9-41AE-8CCB-30D865349AC8}"/>
              </a:ext>
            </a:extLst>
          </p:cNvPr>
          <p:cNvSpPr>
            <a:spLocks noGrp="1"/>
          </p:cNvSpPr>
          <p:nvPr/>
        </p:nvSpPr>
        <p:spPr>
          <a:xfrm>
            <a:off x="571500" y="428625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Engagement varies by complaint type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D73D55FC-A656-4CCD-ABAB-E957FFAACFC1}"/>
              </a:ext>
            </a:extLst>
          </p:cNvPr>
          <p:cNvSpPr>
            <a:spLocks noGrp="1"/>
          </p:cNvSpPr>
          <p:nvPr/>
        </p:nvSpPr>
        <p:spPr>
          <a:xfrm>
            <a:off x="11277600" y="6429375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3" name="nlp-method">
            <a:extLst>
              <a:ext uri="{FF2B5EF4-FFF2-40B4-BE49-F238E27FC236}">
                <a16:creationId xmlns:a16="http://schemas.microsoft.com/office/drawing/2014/main" id="{6450A8A9-B89B-4BBD-A46E-164CD7083C24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0953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35 of 78 complaint factors met the threshold for use at scale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4BC8BB-ECC6-4611-BF6A-D4A9D9928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3375" y="1764506"/>
            <a:ext cx="7858125" cy="4872038"/>
          </a:xfrm>
          <a:prstGeom prst="rect">
            <a:avLst/>
          </a:prstGeom>
        </p:spPr>
      </p:pic>
      <p:sp>
        <p:nvSpPr>
          <p:cNvPr id="5" name="negative-stat">
            <a:extLst>
              <a:ext uri="{FF2B5EF4-FFF2-40B4-BE49-F238E27FC236}">
                <a16:creationId xmlns:a16="http://schemas.microsoft.com/office/drawing/2014/main" id="{1F41B787-7396-4833-A45C-6FA8661895C0}"/>
              </a:ext>
            </a:extLst>
          </p:cNvPr>
          <p:cNvSpPr>
            <a:spLocks noGrp="1"/>
          </p:cNvSpPr>
          <p:nvPr/>
        </p:nvSpPr>
        <p:spPr>
          <a:xfrm>
            <a:off x="8420100" y="2152650"/>
            <a:ext cx="2905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900" b="1">
                <a:solidFill>
                  <a:srgbClr val="B5473E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900" b="1">
                <a:solidFill>
                  <a:srgbClr val="B5473E"/>
                </a:solidFill>
                <a:latin typeface="Nimbus Sans"/>
                <a:ea typeface="Nimbus Sans"/>
                <a:cs typeface="Nimbus Sans"/>
              </a:defRPr>
            </a:pPr>
            <a:r>
              <a:rPr sz="3900" b="1">
                <a:solidFill>
                  <a:srgbClr val="B5473E"/>
                </a:solidFill>
                <a:latin typeface="Nimbus Sans"/>
                <a:ea typeface="Nimbus Sans"/>
                <a:cs typeface="Nimbus Sans"/>
              </a:rPr>
              <a:t>−12 pp</a:t>
            </a:r>
          </a:p>
        </p:txBody>
      </p:sp>
      <p:sp>
        <p:nvSpPr>
          <p:cNvPr id="6" name="negative-text">
            <a:extLst>
              <a:ext uri="{FF2B5EF4-FFF2-40B4-BE49-F238E27FC236}">
                <a16:creationId xmlns:a16="http://schemas.microsoft.com/office/drawing/2014/main" id="{C5085055-973F-4551-9BA9-6A3749BC5626}"/>
              </a:ext>
            </a:extLst>
          </p:cNvPr>
          <p:cNvSpPr>
            <a:spLocks noGrp="1"/>
          </p:cNvSpPr>
          <p:nvPr/>
        </p:nvSpPr>
        <p:spPr>
          <a:xfrm>
            <a:off x="8439150" y="2886075"/>
            <a:ext cx="300037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Onboarding complaints</a:t>
            </a:r>
          </a:p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Lower engagement in</a:t>
            </a:r>
          </a:p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five deep-dive games</a:t>
            </a:r>
          </a:p>
        </p:txBody>
      </p:sp>
      <p:sp>
        <p:nvSpPr>
          <p:cNvPr id="7" name="positive-stat">
            <a:extLst>
              <a:ext uri="{FF2B5EF4-FFF2-40B4-BE49-F238E27FC236}">
                <a16:creationId xmlns:a16="http://schemas.microsoft.com/office/drawing/2014/main" id="{ECA885D1-5CFF-425A-968F-021AF5DFE013}"/>
              </a:ext>
            </a:extLst>
          </p:cNvPr>
          <p:cNvSpPr>
            <a:spLocks noGrp="1"/>
          </p:cNvSpPr>
          <p:nvPr/>
        </p:nvSpPr>
        <p:spPr>
          <a:xfrm>
            <a:off x="8420100" y="4267200"/>
            <a:ext cx="32861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450" b="1">
                <a:solidFill>
                  <a:srgbClr val="267D59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450" b="1">
                <a:solidFill>
                  <a:srgbClr val="267D59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267D59"/>
                </a:solidFill>
                <a:latin typeface="Nimbus Sans"/>
                <a:ea typeface="Nimbus Sans"/>
                <a:cs typeface="Nimbus Sans"/>
              </a:rPr>
              <a:t>+1 to +7 pp</a:t>
            </a:r>
          </a:p>
        </p:txBody>
      </p:sp>
      <p:sp>
        <p:nvSpPr>
          <p:cNvPr id="8" name="positive-text">
            <a:extLst>
              <a:ext uri="{FF2B5EF4-FFF2-40B4-BE49-F238E27FC236}">
                <a16:creationId xmlns:a16="http://schemas.microsoft.com/office/drawing/2014/main" id="{CF14DE9E-39F5-4CB6-BF0B-15C1EBDB251B}"/>
              </a:ext>
            </a:extLst>
          </p:cNvPr>
          <p:cNvSpPr>
            <a:spLocks noGrp="1"/>
          </p:cNvSpPr>
          <p:nvPr/>
        </p:nvSpPr>
        <p:spPr>
          <a:xfrm>
            <a:off x="8439150" y="4981575"/>
            <a:ext cx="3048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Technical complaints</a:t>
            </a:r>
          </a:p>
          <a:p>
            <a:pPr>
              <a:def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Higher engagement</a:t>
            </a:r>
          </a:p>
        </p:txBody>
      </p:sp>
      <p:sp>
        <p:nvSpPr>
          <p:cNvPr id="9" name="association">
            <a:extLst>
              <a:ext uri="{FF2B5EF4-FFF2-40B4-BE49-F238E27FC236}">
                <a16:creationId xmlns:a16="http://schemas.microsoft.com/office/drawing/2014/main" id="{71105B4A-CD22-476F-81A6-0C6690A5D51D}"/>
              </a:ext>
            </a:extLst>
          </p:cNvPr>
          <p:cNvSpPr>
            <a:spLocks noGrp="1"/>
          </p:cNvSpPr>
          <p:nvPr/>
        </p:nvSpPr>
        <p:spPr>
          <a:xfrm>
            <a:off x="8429625" y="6096000"/>
            <a:ext cx="3048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Adjusted associations, not causal effects</a:t>
            </a:r>
          </a:p>
        </p:txBody>
      </p:sp>
    </p:spTree>
    <p:extLst>
      <p:ext uri="{BB962C8B-B14F-4D97-AF65-F5344CB8AC3E}">
        <p14:creationId xmlns:p14="http://schemas.microsoft.com/office/powerpoint/2010/main" val="1235142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B5E0B243-7A6F-4ACD-BA67-5FE32E147FE5}"/>
              </a:ext>
            </a:extLst>
          </p:cNvPr>
          <p:cNvSpPr>
            <a:spLocks noGrp="1"/>
          </p:cNvSpPr>
          <p:nvPr/>
        </p:nvSpPr>
        <p:spPr>
          <a:xfrm>
            <a:off x="571500" y="428625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LightGBM + NLP performs best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1E0FBC01-BDB3-4605-8F85-92128FD456F9}"/>
              </a:ext>
            </a:extLst>
          </p:cNvPr>
          <p:cNvSpPr>
            <a:spLocks noGrp="1"/>
          </p:cNvSpPr>
          <p:nvPr/>
        </p:nvSpPr>
        <p:spPr>
          <a:xfrm>
            <a:off x="11277600" y="6429375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3" name="comparison-caption">
            <a:extLst>
              <a:ext uri="{FF2B5EF4-FFF2-40B4-BE49-F238E27FC236}">
                <a16:creationId xmlns:a16="http://schemas.microsoft.com/office/drawing/2014/main" id="{E21737EE-7D7D-4F37-96D4-9473A809D689}"/>
              </a:ext>
            </a:extLst>
          </p:cNvPr>
          <p:cNvSpPr>
            <a:spLocks noGrp="1"/>
          </p:cNvSpPr>
          <p:nvPr/>
        </p:nvSpPr>
        <p:spPr>
          <a:xfrm>
            <a:off x="590550" y="1343025"/>
            <a:ext cx="6191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10-fold model comparison, 2010–2021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F7C3799-4A0F-410F-8E01-C99F14A25C2F}"/>
              </a:ext>
            </a:extLst>
          </p:cNvPr>
          <p:cNvGraphicFramePr/>
          <p:nvPr/>
        </p:nvGraphicFramePr>
        <p:xfrm>
          <a:off x="590550" y="1819275"/>
          <a:ext cx="6134100" cy="2428875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Model / features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Average precision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Logistic / structured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0.8012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L2 logistic / + NLP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0.8194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LightGBM / structured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0.8226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LightGBM / + NLP</a:t>
                      </a:r>
                    </a:p>
                  </a:txBody>
                  <a:tcPr marL="142875" marR="114300" marT="95250" marB="95250" anchor="ctr">
                    <a:solidFill>
                      <a:srgbClr val="EA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0.8457</a:t>
                      </a:r>
                    </a:p>
                  </a:txBody>
                  <a:tcPr marL="142875" marR="114300" marT="95250" marB="95250" anchor="ctr">
                    <a:solidFill>
                      <a:srgbClr val="EA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st-heading">
            <a:extLst>
              <a:ext uri="{FF2B5EF4-FFF2-40B4-BE49-F238E27FC236}">
                <a16:creationId xmlns:a16="http://schemas.microsoft.com/office/drawing/2014/main" id="{6C0CC377-B980-4703-BF5E-A1A3CF977E86}"/>
              </a:ext>
            </a:extLst>
          </p:cNvPr>
          <p:cNvSpPr>
            <a:spLocks noGrp="1"/>
          </p:cNvSpPr>
          <p:nvPr/>
        </p:nvSpPr>
        <p:spPr>
          <a:xfrm>
            <a:off x="609600" y="4600575"/>
            <a:ext cx="6191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7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2023 TEST: 2.15M REVIEWS</a:t>
            </a:r>
          </a:p>
        </p:txBody>
      </p:sp>
      <p:sp>
        <p:nvSpPr>
          <p:cNvPr id="6" name="auc">
            <a:extLst>
              <a:ext uri="{FF2B5EF4-FFF2-40B4-BE49-F238E27FC236}">
                <a16:creationId xmlns:a16="http://schemas.microsoft.com/office/drawing/2014/main" id="{252317E9-5E61-4282-B9C0-E2CD986CE9FD}"/>
              </a:ext>
            </a:extLst>
          </p:cNvPr>
          <p:cNvSpPr>
            <a:spLocks noGrp="1"/>
          </p:cNvSpPr>
          <p:nvPr/>
        </p:nvSpPr>
        <p:spPr>
          <a:xfrm>
            <a:off x="609600" y="5057775"/>
            <a:ext cx="2343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0.824</a:t>
            </a:r>
          </a:p>
        </p:txBody>
      </p:sp>
      <p:sp>
        <p:nvSpPr>
          <p:cNvPr id="7" name="auc-label">
            <a:extLst>
              <a:ext uri="{FF2B5EF4-FFF2-40B4-BE49-F238E27FC236}">
                <a16:creationId xmlns:a16="http://schemas.microsoft.com/office/drawing/2014/main" id="{6DFB7E17-45EC-4724-8B0D-2C9B326A23BC}"/>
              </a:ext>
            </a:extLst>
          </p:cNvPr>
          <p:cNvSpPr>
            <a:spLocks noGrp="1"/>
          </p:cNvSpPr>
          <p:nvPr/>
        </p:nvSpPr>
        <p:spPr>
          <a:xfrm>
            <a:off x="619125" y="5743575"/>
            <a:ext cx="22669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ROC-AUC</a:t>
            </a:r>
          </a:p>
        </p:txBody>
      </p:sp>
      <p:sp>
        <p:nvSpPr>
          <p:cNvPr id="8" name="top-decile">
            <a:extLst>
              <a:ext uri="{FF2B5EF4-FFF2-40B4-BE49-F238E27FC236}">
                <a16:creationId xmlns:a16="http://schemas.microsoft.com/office/drawing/2014/main" id="{95E337EE-DD65-4238-B40D-3A3330042014}"/>
              </a:ext>
            </a:extLst>
          </p:cNvPr>
          <p:cNvSpPr>
            <a:spLocks noGrp="1"/>
          </p:cNvSpPr>
          <p:nvPr/>
        </p:nvSpPr>
        <p:spPr>
          <a:xfrm>
            <a:off x="3343275" y="5057775"/>
            <a:ext cx="28860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9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88.7%</a:t>
            </a:r>
          </a:p>
        </p:txBody>
      </p:sp>
      <p:sp>
        <p:nvSpPr>
          <p:cNvPr id="9" name="top-decile-label">
            <a:extLst>
              <a:ext uri="{FF2B5EF4-FFF2-40B4-BE49-F238E27FC236}">
                <a16:creationId xmlns:a16="http://schemas.microsoft.com/office/drawing/2014/main" id="{575BDB98-DE2A-4D37-8707-D535A43E1EC6}"/>
              </a:ext>
            </a:extLst>
          </p:cNvPr>
          <p:cNvSpPr>
            <a:spLocks noGrp="1"/>
          </p:cNvSpPr>
          <p:nvPr/>
        </p:nvSpPr>
        <p:spPr>
          <a:xfrm>
            <a:off x="3371850" y="5743575"/>
            <a:ext cx="3381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Engaged in top-scored 10%</a:t>
            </a:r>
          </a:p>
          <a:p>
            <a:pPr>
              <a:def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2.38× lift over test baseline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126D993-BECE-4E43-8A36-6049EB2A8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62800" y="1571625"/>
            <a:ext cx="4410075" cy="4410075"/>
          </a:xfrm>
          <a:prstGeom prst="rect">
            <a:avLst/>
          </a:prstGeom>
        </p:spPr>
      </p:pic>
      <p:sp>
        <p:nvSpPr>
          <p:cNvPr id="11" name="calibration">
            <a:extLst>
              <a:ext uri="{FF2B5EF4-FFF2-40B4-BE49-F238E27FC236}">
                <a16:creationId xmlns:a16="http://schemas.microsoft.com/office/drawing/2014/main" id="{3A44C1C2-F741-499D-9E87-67785D46FC55}"/>
              </a:ext>
            </a:extLst>
          </p:cNvPr>
          <p:cNvSpPr>
            <a:spLocks noGrp="1"/>
          </p:cNvSpPr>
          <p:nvPr/>
        </p:nvSpPr>
        <p:spPr>
          <a:xfrm>
            <a:off x="7134225" y="6010275"/>
            <a:ext cx="45434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B5473E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575" b="1">
                <a:solidFill>
                  <a:srgbClr val="B5473E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B5473E"/>
                </a:solidFill>
                <a:latin typeface="Nimbus Sans"/>
                <a:ea typeface="Nimbus Sans"/>
                <a:cs typeface="Nimbus Sans"/>
              </a:rPr>
              <a:t>Mean prediction 46.0% vs. observed 37.3%</a:t>
            </a:r>
          </a:p>
        </p:txBody>
      </p:sp>
      <p:sp>
        <p:nvSpPr>
          <p:cNvPr id="12" name="calibration-note">
            <a:extLst>
              <a:ext uri="{FF2B5EF4-FFF2-40B4-BE49-F238E27FC236}">
                <a16:creationId xmlns:a16="http://schemas.microsoft.com/office/drawing/2014/main" id="{95F35A7B-D78F-41BF-8D9C-53F4BDAE700A}"/>
              </a:ext>
            </a:extLst>
          </p:cNvPr>
          <p:cNvSpPr>
            <a:spLocks noGrp="1"/>
          </p:cNvSpPr>
          <p:nvPr/>
        </p:nvSpPr>
        <p:spPr>
          <a:xfrm>
            <a:off x="7134225" y="6362700"/>
            <a:ext cx="454342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Probabilities still overestimate by 8.7 pp</a:t>
            </a:r>
          </a:p>
        </p:txBody>
      </p:sp>
    </p:spTree>
    <p:extLst>
      <p:ext uri="{BB962C8B-B14F-4D97-AF65-F5344CB8AC3E}">
        <p14:creationId xmlns:p14="http://schemas.microsoft.com/office/powerpoint/2010/main" val="334729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E697AC9A-ACC2-407C-8C47-998AB5AC9075}"/>
              </a:ext>
            </a:extLst>
          </p:cNvPr>
          <p:cNvSpPr>
            <a:spLocks noGrp="1"/>
          </p:cNvSpPr>
          <p:nvPr/>
        </p:nvSpPr>
        <p:spPr>
          <a:xfrm>
            <a:off x="571500" y="428625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Four segments guide review prioritization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644E3347-80D4-4F6E-B774-15FF7C2E120D}"/>
              </a:ext>
            </a:extLst>
          </p:cNvPr>
          <p:cNvSpPr>
            <a:spLocks noGrp="1"/>
          </p:cNvSpPr>
          <p:nvPr/>
        </p:nvSpPr>
        <p:spPr>
          <a:xfrm>
            <a:off x="11277600" y="6429375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3" name="segment-caption">
            <a:extLst>
              <a:ext uri="{FF2B5EF4-FFF2-40B4-BE49-F238E27FC236}">
                <a16:creationId xmlns:a16="http://schemas.microsoft.com/office/drawing/2014/main" id="{11A071F7-13A3-4DD7-A47E-87644A95388F}"/>
              </a:ext>
            </a:extLst>
          </p:cNvPr>
          <p:cNvSpPr>
            <a:spLocks noGrp="1"/>
          </p:cNvSpPr>
          <p:nvPr/>
        </p:nvSpPr>
        <p:spPr>
          <a:xfrm>
            <a:off x="590550" y="1333500"/>
            <a:ext cx="109061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2023 test set, 2,154,782 review-level records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6E806BC-C60D-4B51-973B-15CA759F1D30}"/>
              </a:ext>
            </a:extLst>
          </p:cNvPr>
          <p:cNvGraphicFramePr/>
          <p:nvPr/>
        </p:nvGraphicFramePr>
        <p:xfrm>
          <a:off x="600075" y="1952625"/>
          <a:ext cx="10982325" cy="3086100"/>
        </p:xfrm>
        <a:graphic>
          <a:graphicData uri="http://schemas.openxmlformats.org/drawingml/2006/table">
            <a:tbl>
              <a:tblPr/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6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Segment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Prior playtime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Predicted engagement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Share</a:t>
                      </a:r>
                    </a:p>
                  </a:txBody>
                  <a:tcPr marL="142875" marR="114300" marT="95250" marB="95250" anchor="ctr">
                    <a:solidFill>
                      <a:srgbClr val="0922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Hardcore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High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High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0922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36.06%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Dropout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High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Low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0922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6.59%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New Blood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Low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High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0922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8.94%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075B9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Nobody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Low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72B3B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Low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0922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48.41%</a:t>
                      </a:r>
                    </a:p>
                  </a:txBody>
                  <a:tcPr marL="142875" marR="114300" marT="9525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utoffs">
            <a:extLst>
              <a:ext uri="{FF2B5EF4-FFF2-40B4-BE49-F238E27FC236}">
                <a16:creationId xmlns:a16="http://schemas.microsoft.com/office/drawing/2014/main" id="{9603FFC5-93F1-4D62-B83E-17423F23A54E}"/>
              </a:ext>
            </a:extLst>
          </p:cNvPr>
          <p:cNvSpPr>
            <a:spLocks noGrp="1"/>
          </p:cNvSpPr>
          <p:nvPr/>
        </p:nvSpPr>
        <p:spPr>
          <a:xfrm>
            <a:off x="619125" y="5410200"/>
            <a:ext cx="109537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02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High playtime: &gt; 11.78 hours</a:t>
            </a:r>
          </a:p>
          <a:p>
            <a:pPr>
              <a:defRPr sz="202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High predicted engagement: at or above each period’s 55th percentile</a:t>
            </a:r>
          </a:p>
        </p:txBody>
      </p:sp>
      <p:sp>
        <p:nvSpPr>
          <p:cNvPr id="6" name="interpretation">
            <a:extLst>
              <a:ext uri="{FF2B5EF4-FFF2-40B4-BE49-F238E27FC236}">
                <a16:creationId xmlns:a16="http://schemas.microsoft.com/office/drawing/2014/main" id="{F3FFE057-7B93-4571-A0AB-993A24ADBCD8}"/>
              </a:ext>
            </a:extLst>
          </p:cNvPr>
          <p:cNvSpPr>
            <a:spLocks noGrp="1"/>
          </p:cNvSpPr>
          <p:nvPr/>
        </p:nvSpPr>
        <p:spPr>
          <a:xfrm>
            <a:off x="619125" y="6400800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4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4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Relative profiles, not confirmed churn. The “Nobody” label does not imply low-value feedback.</a:t>
            </a:r>
          </a:p>
        </p:txBody>
      </p:sp>
    </p:spTree>
    <p:extLst>
      <p:ext uri="{BB962C8B-B14F-4D97-AF65-F5344CB8AC3E}">
        <p14:creationId xmlns:p14="http://schemas.microsoft.com/office/powerpoint/2010/main" val="126126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3A1F3667-BAB7-431A-8E6D-526FBB711D9E}"/>
              </a:ext>
            </a:extLst>
          </p:cNvPr>
          <p:cNvSpPr>
            <a:spLocks noGrp="1"/>
          </p:cNvSpPr>
          <p:nvPr/>
        </p:nvSpPr>
        <p:spPr>
          <a:xfrm>
            <a:off x="571500" y="428625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Targeted responses need a measured pilot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CA440AE8-59BD-4279-BB7E-9019BDC7561F}"/>
              </a:ext>
            </a:extLst>
          </p:cNvPr>
          <p:cNvSpPr>
            <a:spLocks noGrp="1"/>
          </p:cNvSpPr>
          <p:nvPr/>
        </p:nvSpPr>
        <p:spPr>
          <a:xfrm>
            <a:off x="11277600" y="6429375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71808D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7EF955-981F-41D1-8879-AF4DFC871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55107" y="1457325"/>
            <a:ext cx="7090761" cy="4438650"/>
          </a:xfrm>
          <a:prstGeom prst="rect">
            <a:avLst/>
          </a:prstGeom>
        </p:spPr>
      </p:pic>
      <p:sp>
        <p:nvSpPr>
          <p:cNvPr id="4" name="dropout">
            <a:extLst>
              <a:ext uri="{FF2B5EF4-FFF2-40B4-BE49-F238E27FC236}">
                <a16:creationId xmlns:a16="http://schemas.microsoft.com/office/drawing/2014/main" id="{61A82E56-CF11-4AEA-A890-C5A6B423A8B8}"/>
              </a:ext>
            </a:extLst>
          </p:cNvPr>
          <p:cNvSpPr>
            <a:spLocks noGrp="1"/>
          </p:cNvSpPr>
          <p:nvPr/>
        </p:nvSpPr>
        <p:spPr>
          <a:xfrm>
            <a:off x="7839075" y="1562100"/>
            <a:ext cx="3571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Dropout</a:t>
            </a:r>
          </a:p>
        </p:txBody>
      </p:sp>
      <p:sp>
        <p:nvSpPr>
          <p:cNvPr id="5" name="dropout-action">
            <a:extLst>
              <a:ext uri="{FF2B5EF4-FFF2-40B4-BE49-F238E27FC236}">
                <a16:creationId xmlns:a16="http://schemas.microsoft.com/office/drawing/2014/main" id="{4A1DC251-F091-424A-B1FE-D5E6CA6357A8}"/>
              </a:ext>
            </a:extLst>
          </p:cNvPr>
          <p:cNvSpPr>
            <a:spLocks noGrp="1"/>
          </p:cNvSpPr>
          <p:nvPr/>
        </p:nvSpPr>
        <p:spPr>
          <a:xfrm>
            <a:off x="7839075" y="1962150"/>
            <a:ext cx="357187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Investigate gameplay and</a:t>
            </a:r>
          </a:p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progression dissatisfaction</a:t>
            </a:r>
          </a:p>
        </p:txBody>
      </p:sp>
      <p:sp>
        <p:nvSpPr>
          <p:cNvPr id="6" name="newblood">
            <a:extLst>
              <a:ext uri="{FF2B5EF4-FFF2-40B4-BE49-F238E27FC236}">
                <a16:creationId xmlns:a16="http://schemas.microsoft.com/office/drawing/2014/main" id="{DD6D3130-C90D-4DC7-9D7B-9944DB325968}"/>
              </a:ext>
            </a:extLst>
          </p:cNvPr>
          <p:cNvSpPr>
            <a:spLocks noGrp="1"/>
          </p:cNvSpPr>
          <p:nvPr/>
        </p:nvSpPr>
        <p:spPr>
          <a:xfrm>
            <a:off x="7839075" y="2781300"/>
            <a:ext cx="3571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New Blood</a:t>
            </a:r>
          </a:p>
        </p:txBody>
      </p:sp>
      <p:sp>
        <p:nvSpPr>
          <p:cNvPr id="7" name="newblood-action">
            <a:extLst>
              <a:ext uri="{FF2B5EF4-FFF2-40B4-BE49-F238E27FC236}">
                <a16:creationId xmlns:a16="http://schemas.microsoft.com/office/drawing/2014/main" id="{BE575853-B9C8-4639-BB24-F61C2DB870A2}"/>
              </a:ext>
            </a:extLst>
          </p:cNvPr>
          <p:cNvSpPr>
            <a:spLocks noGrp="1"/>
          </p:cNvSpPr>
          <p:nvPr/>
        </p:nvSpPr>
        <p:spPr>
          <a:xfrm>
            <a:off x="7839075" y="3181350"/>
            <a:ext cx="357187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Resolve technical friction</a:t>
            </a:r>
          </a:p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in the early experience</a:t>
            </a:r>
          </a:p>
        </p:txBody>
      </p:sp>
      <p:sp>
        <p:nvSpPr>
          <p:cNvPr id="8" name="hardcore">
            <a:extLst>
              <a:ext uri="{FF2B5EF4-FFF2-40B4-BE49-F238E27FC236}">
                <a16:creationId xmlns:a16="http://schemas.microsoft.com/office/drawing/2014/main" id="{1563E08A-635F-4E2F-9D8F-A982E0AB4D34}"/>
              </a:ext>
            </a:extLst>
          </p:cNvPr>
          <p:cNvSpPr>
            <a:spLocks noGrp="1"/>
          </p:cNvSpPr>
          <p:nvPr/>
        </p:nvSpPr>
        <p:spPr>
          <a:xfrm>
            <a:off x="7839075" y="4000500"/>
            <a:ext cx="3571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075B98"/>
                </a:solidFill>
                <a:latin typeface="Nimbus Sans"/>
                <a:ea typeface="Nimbus Sans"/>
                <a:cs typeface="Nimbus Sans"/>
              </a:rPr>
              <a:t>Hardcore</a:t>
            </a:r>
          </a:p>
        </p:txBody>
      </p:sp>
      <p:sp>
        <p:nvSpPr>
          <p:cNvPr id="9" name="hardcore-action">
            <a:extLst>
              <a:ext uri="{FF2B5EF4-FFF2-40B4-BE49-F238E27FC236}">
                <a16:creationId xmlns:a16="http://schemas.microsoft.com/office/drawing/2014/main" id="{56A139A7-0643-411F-8178-17C9ED95D09C}"/>
              </a:ext>
            </a:extLst>
          </p:cNvPr>
          <p:cNvSpPr>
            <a:spLocks noGrp="1"/>
          </p:cNvSpPr>
          <p:nvPr/>
        </p:nvSpPr>
        <p:spPr>
          <a:xfrm>
            <a:off x="7839075" y="4400550"/>
            <a:ext cx="357187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Use service and social feedback</a:t>
            </a:r>
          </a:p>
          <a:p>
            <a:pPr>
              <a:def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172B3B"/>
                </a:solidFill>
                <a:latin typeface="Nimbus Sans"/>
                <a:ea typeface="Nimbus Sans"/>
                <a:cs typeface="Nimbus Sans"/>
              </a:rPr>
              <a:t>to improve ongoing play</a:t>
            </a:r>
          </a:p>
        </p:txBody>
      </p:sp>
      <p:sp>
        <p:nvSpPr>
          <p:cNvPr id="10" name="pilot">
            <a:extLst>
              <a:ext uri="{FF2B5EF4-FFF2-40B4-BE49-F238E27FC236}">
                <a16:creationId xmlns:a16="http://schemas.microsoft.com/office/drawing/2014/main" id="{B5F245E6-20BF-4ADD-9749-059029614A4F}"/>
              </a:ext>
            </a:extLst>
          </p:cNvPr>
          <p:cNvSpPr>
            <a:spLocks noGrp="1"/>
          </p:cNvSpPr>
          <p:nvPr/>
        </p:nvSpPr>
        <p:spPr>
          <a:xfrm>
            <a:off x="619125" y="5924550"/>
            <a:ext cx="109156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325" b="1">
                <a:solidFill>
                  <a:srgbClr val="09223D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09223D"/>
                </a:solidFill>
                <a:latin typeface="Nimbus Sans"/>
                <a:ea typeface="Nimbus Sans"/>
                <a:cs typeface="Nimbus Sans"/>
              </a:rPr>
              <a:t>Pilot targeted responses against current practice</a:t>
            </a:r>
          </a:p>
        </p:txBody>
      </p:sp>
      <p:sp>
        <p:nvSpPr>
          <p:cNvPr id="11" name="pilot-detail">
            <a:extLst>
              <a:ext uri="{FF2B5EF4-FFF2-40B4-BE49-F238E27FC236}">
                <a16:creationId xmlns:a16="http://schemas.microsoft.com/office/drawing/2014/main" id="{730FCE02-5D78-4A1A-BD0F-1A51B5B36398}"/>
              </a:ext>
            </a:extLst>
          </p:cNvPr>
          <p:cNvSpPr>
            <a:spLocks noGrp="1"/>
          </p:cNvSpPr>
          <p:nvPr/>
        </p:nvSpPr>
        <p:spPr>
          <a:xfrm>
            <a:off x="619125" y="6372225"/>
            <a:ext cx="109347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526473"/>
                </a:solidFill>
                <a:latin typeface="Nimbus Sans"/>
                <a:ea typeface="Nimbus Sans"/>
                <a:cs typeface="Nimbus Sans"/>
              </a:rPr>
              <a:t>Measure engagement and support costs. Recalibrate scores and keep human review.</a:t>
            </a:r>
          </a:p>
        </p:txBody>
      </p:sp>
    </p:spTree>
    <p:extLst>
      <p:ext uri="{BB962C8B-B14F-4D97-AF65-F5344CB8AC3E}">
        <p14:creationId xmlns:p14="http://schemas.microsoft.com/office/powerpoint/2010/main" val="66960025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Macintosh PowerPoint</Application>
  <DocSecurity>0</DocSecurity>
  <PresentationFormat>Widescreen</PresentationFormat>
  <Paragraphs>98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Nimbus Sans</vt:lpstr>
      <vt:lpstr>Aptos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Yiheng Huang</dc:creator>
  <cp:lastModifiedBy>Ruize Jin</cp:lastModifiedBy>
  <cp:revision>2</cp:revision>
  <dcterms:created xsi:type="dcterms:W3CDTF">2026-10-11T19:43:06Z</dcterms:created>
  <dcterms:modified xsi:type="dcterms:W3CDTF">2026-10-17T02:15:51Z</dcterms:modified>
</cp:coreProperties>
</file>